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60" r:id="rId6"/>
    <p:sldId id="259" r:id="rId7"/>
    <p:sldId id="262" r:id="rId8"/>
    <p:sldId id="261" r:id="rId9"/>
    <p:sldId id="263" r:id="rId10"/>
    <p:sldId id="264" r:id="rId11"/>
    <p:sldId id="269" r:id="rId12"/>
    <p:sldId id="265" r:id="rId13"/>
    <p:sldId id="272" r:id="rId14"/>
    <p:sldId id="277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82" r:id="rId25"/>
    <p:sldId id="292" r:id="rId26"/>
    <p:sldId id="280" r:id="rId27"/>
    <p:sldId id="294" r:id="rId28"/>
    <p:sldId id="293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8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165" autoAdjust="0"/>
  </p:normalViewPr>
  <p:slideViewPr>
    <p:cSldViewPr snapToGrid="0" snapToObjects="1">
      <p:cViewPr varScale="1">
        <p:scale>
          <a:sx n="105" d="100"/>
          <a:sy n="105" d="100"/>
        </p:scale>
        <p:origin x="180" y="102"/>
      </p:cViewPr>
      <p:guideLst>
        <p:guide orient="horz" pos="3048"/>
        <p:guide pos="5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893C2-CE21-45DD-81D0-32F4F7B4D920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62AEB-0B1F-4D00-B06F-19A45AE61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46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Calibri Light" panose="020F0302020204030204"/>
                <a:sym typeface="Wingdings" panose="05000000000000000000" pitchFamily="2" charset="2"/>
              </a:rPr>
              <a:t>The yellow visual cluster was located in occipital regions &amp; around FEF.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Calibri Light" panose="020F0302020204030204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Calibri Light" panose="020F0302020204030204"/>
                <a:sym typeface="Wingdings" panose="05000000000000000000" pitchFamily="2" charset="2"/>
              </a:rPr>
              <a:t>The red &amp; green clusters, located in the posterior temporal &amp; </a:t>
            </a:r>
            <a:r>
              <a:rPr lang="en-US" sz="1200" baseline="0" dirty="0" err="1" smtClean="0">
                <a:solidFill>
                  <a:prstClr val="black"/>
                </a:solidFill>
                <a:latin typeface="Calibri Light" panose="020F0302020204030204"/>
                <a:sym typeface="Wingdings" panose="05000000000000000000" pitchFamily="2" charset="2"/>
              </a:rPr>
              <a:t>frontoparietal</a:t>
            </a:r>
            <a:r>
              <a:rPr lang="en-US" sz="1200" baseline="0" dirty="0" smtClean="0">
                <a:solidFill>
                  <a:prstClr val="black"/>
                </a:solidFill>
                <a:latin typeface="Calibri Light" panose="020F0302020204030204"/>
                <a:sym typeface="Wingdings" panose="05000000000000000000" pitchFamily="2" charset="2"/>
              </a:rPr>
              <a:t> networks, the same regions previously associated with attention, and divided the TPJ between them into a caudal and rostral partition.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4A875-979C-4B40-9CBE-2B7DC99990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1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3517-8784-554B-8523-AA20C29A8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588F2-9DBC-6644-AE2C-AA3BA3E9B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88351-7622-5343-BBEE-623A87AD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B12B-3E49-8F43-B98F-54E8F9F2E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D416B-F758-A040-848F-B8A7AE1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24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950A-FE58-2040-B95F-539737B30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5997C-691C-F848-9D62-D3902083B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C5029-6091-CC4D-A788-40A6E87F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A955F-5FE0-EF4A-8BA8-E86A8CD5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CEAA2-2833-D042-9BB4-086DFFA5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50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1CA26-B26F-0145-9F58-A7C96ABB2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2687-DE20-AD41-B8DD-2EFC91462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23DD9-2BA3-5E41-B8D9-E8CDC5A5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EA4AB-BFC3-5046-BD06-86630D4B3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E234E-427F-6946-A6EC-DF18BA60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110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349A-6A33-4B02-914B-32287E39AE6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6/18/2022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48043-1962-494F-BBFC-56C565A76D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2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1882-B80C-7145-BB4C-A36156D1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D7B-E8A6-3D42-8BE6-330204115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05B7F-8A1D-124F-A3D7-8D6E2EFDC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3E060-5454-6F4B-A6B7-A933975E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CE9FE-ACBE-5C45-B840-29AF8368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09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FFB2-F6AF-4747-9FFE-2BCE942F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E85AA-0CD0-004F-A904-A6E5FE64D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39B62-9091-FD43-AF5A-AA0A3E4D7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65635-4923-4B4B-888C-59E6BF19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F95E6-6F53-4348-B43E-C0742073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38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52AE-329A-B348-829E-B832BA0A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26574-96B2-7B4C-B1F3-5A8BBA4D1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52700-7E22-5A4C-B2C2-F66B7A4D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00CC6-8FD4-F04C-907C-35BCE5FC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A1645-D86D-CB47-885A-03439E60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D346C-8976-404D-B839-BC58E907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96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A865-5C71-F341-B366-68BF760D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5C10C-B1F4-8240-9DC2-DAAFBA439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CE104-D1BD-0B44-8753-74BC51E45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C744C-2C7F-F948-825A-370C12E4B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CCAB8B-AE38-6843-92B9-3010A8F05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DBB434-7907-464A-A47A-9DFF1A580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0C3E0-658B-5943-BD5C-8C749FCE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9C6C30-FF14-D748-A9A2-FAFA651C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82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BE77-4378-E54E-BC71-19132B97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B9504F-AAA5-8A46-84B8-A38F5958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98F36-B5D9-514C-A0C3-9C170B90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8732F-010E-9440-AAF6-545ED43B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50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410C9-6CC4-6B48-91C5-95E371A7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809CD-ACE6-224B-AB70-227953C5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EDEBC-7530-6B46-9E92-D4607510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23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E12C-22A6-7F4F-9DFE-C4F5F90E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DB004-B1B0-284A-BCA4-C4FD331F9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7197C-F4A3-D84F-8266-1B576D1C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F3BE5-EA5A-D84E-BF1D-BC230DC1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3D7A8-75D2-5F42-9FAD-FB280115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E563B-389D-0140-8C7C-A600F4E9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92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2346-2884-664D-A71B-2DBAF353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93119C-67CC-EB46-B2E4-FE8905CD7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B6CBC-8C1F-B945-9A03-71B49FC06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5E82-FF74-514B-95A7-308C95A9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9E09C-249F-104E-97B3-8AE7F88A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22132-1BBD-FC40-BA42-F0C6FA88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88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EB250-B7AC-8142-A3C1-C2E6D248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570D2-B36A-FC42-83A6-8FE43A2B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6DFE-4BFD-2D48-9AFF-7434AFBB1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B8591-8E39-2D4D-A91B-148E26B1DBD4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D498D-2D47-3348-8F9F-029AACFDC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35E73-F227-6A46-9F61-21D01DD27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6A25E-86E0-0C45-A45F-0568C17FB28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55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349A-6A33-4B02-914B-32287E39AE6C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48043-1962-494F-BBFC-56C565A76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emf"/><Relationship Id="rId18" Type="http://schemas.openxmlformats.org/officeDocument/2006/relationships/image" Target="../media/image26.emf"/><Relationship Id="rId26" Type="http://schemas.openxmlformats.org/officeDocument/2006/relationships/image" Target="../media/image34.emf"/><Relationship Id="rId39" Type="http://schemas.openxmlformats.org/officeDocument/2006/relationships/image" Target="../media/image47.emf"/><Relationship Id="rId21" Type="http://schemas.openxmlformats.org/officeDocument/2006/relationships/image" Target="../media/image29.emf"/><Relationship Id="rId34" Type="http://schemas.openxmlformats.org/officeDocument/2006/relationships/image" Target="../media/image42.emf"/><Relationship Id="rId42" Type="http://schemas.openxmlformats.org/officeDocument/2006/relationships/image" Target="../media/image50.emf"/><Relationship Id="rId47" Type="http://schemas.openxmlformats.org/officeDocument/2006/relationships/image" Target="../media/image55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6" Type="http://schemas.openxmlformats.org/officeDocument/2006/relationships/image" Target="../media/image24.emf"/><Relationship Id="rId29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24" Type="http://schemas.openxmlformats.org/officeDocument/2006/relationships/image" Target="../media/image32.emf"/><Relationship Id="rId32" Type="http://schemas.openxmlformats.org/officeDocument/2006/relationships/image" Target="../media/image40.emf"/><Relationship Id="rId37" Type="http://schemas.openxmlformats.org/officeDocument/2006/relationships/image" Target="../media/image45.emf"/><Relationship Id="rId40" Type="http://schemas.openxmlformats.org/officeDocument/2006/relationships/image" Target="../media/image48.emf"/><Relationship Id="rId45" Type="http://schemas.openxmlformats.org/officeDocument/2006/relationships/image" Target="../media/image53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23" Type="http://schemas.openxmlformats.org/officeDocument/2006/relationships/image" Target="../media/image31.emf"/><Relationship Id="rId28" Type="http://schemas.openxmlformats.org/officeDocument/2006/relationships/image" Target="../media/image36.emf"/><Relationship Id="rId36" Type="http://schemas.openxmlformats.org/officeDocument/2006/relationships/image" Target="../media/image44.emf"/><Relationship Id="rId10" Type="http://schemas.openxmlformats.org/officeDocument/2006/relationships/image" Target="../media/image18.emf"/><Relationship Id="rId19" Type="http://schemas.openxmlformats.org/officeDocument/2006/relationships/image" Target="../media/image27.emf"/><Relationship Id="rId31" Type="http://schemas.openxmlformats.org/officeDocument/2006/relationships/image" Target="../media/image39.emf"/><Relationship Id="rId44" Type="http://schemas.openxmlformats.org/officeDocument/2006/relationships/image" Target="../media/image52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Relationship Id="rId22" Type="http://schemas.openxmlformats.org/officeDocument/2006/relationships/image" Target="../media/image30.emf"/><Relationship Id="rId27" Type="http://schemas.openxmlformats.org/officeDocument/2006/relationships/image" Target="../media/image35.emf"/><Relationship Id="rId30" Type="http://schemas.openxmlformats.org/officeDocument/2006/relationships/image" Target="../media/image38.emf"/><Relationship Id="rId35" Type="http://schemas.openxmlformats.org/officeDocument/2006/relationships/image" Target="../media/image43.emf"/><Relationship Id="rId43" Type="http://schemas.openxmlformats.org/officeDocument/2006/relationships/image" Target="../media/image51.emf"/><Relationship Id="rId48" Type="http://schemas.openxmlformats.org/officeDocument/2006/relationships/image" Target="../media/image56.emf"/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5" Type="http://schemas.openxmlformats.org/officeDocument/2006/relationships/image" Target="../media/image33.emf"/><Relationship Id="rId33" Type="http://schemas.openxmlformats.org/officeDocument/2006/relationships/image" Target="../media/image41.emf"/><Relationship Id="rId38" Type="http://schemas.openxmlformats.org/officeDocument/2006/relationships/image" Target="../media/image46.emf"/><Relationship Id="rId46" Type="http://schemas.openxmlformats.org/officeDocument/2006/relationships/image" Target="../media/image54.emf"/><Relationship Id="rId20" Type="http://schemas.openxmlformats.org/officeDocument/2006/relationships/image" Target="../media/image28.emf"/><Relationship Id="rId41" Type="http://schemas.openxmlformats.org/officeDocument/2006/relationships/image" Target="../media/image4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60.emf"/><Relationship Id="rId26" Type="http://schemas.openxmlformats.org/officeDocument/2006/relationships/image" Target="../media/image68.png"/><Relationship Id="rId3" Type="http://schemas.microsoft.com/office/2007/relationships/media" Target="../media/media2.mp4"/><Relationship Id="rId21" Type="http://schemas.openxmlformats.org/officeDocument/2006/relationships/image" Target="../media/image63.emf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59.emf"/><Relationship Id="rId25" Type="http://schemas.openxmlformats.org/officeDocument/2006/relationships/image" Target="../media/image67.png"/><Relationship Id="rId2" Type="http://schemas.openxmlformats.org/officeDocument/2006/relationships/video" Target="../media/media1.mp4"/><Relationship Id="rId16" Type="http://schemas.openxmlformats.org/officeDocument/2006/relationships/image" Target="../media/image58.emf"/><Relationship Id="rId20" Type="http://schemas.openxmlformats.org/officeDocument/2006/relationships/image" Target="../media/image62.emf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66.png"/><Relationship Id="rId5" Type="http://schemas.microsoft.com/office/2007/relationships/media" Target="../media/media3.mp4"/><Relationship Id="rId15" Type="http://schemas.openxmlformats.org/officeDocument/2006/relationships/image" Target="../media/image57.emf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video" Target="../media/media5.mp4"/><Relationship Id="rId19" Type="http://schemas.openxmlformats.org/officeDocument/2006/relationships/image" Target="../media/image61.emf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1.xml"/><Relationship Id="rId22" Type="http://schemas.openxmlformats.org/officeDocument/2006/relationships/image" Target="../media/image64.emf"/><Relationship Id="rId27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2.png"/><Relationship Id="rId7" Type="http://schemas.microsoft.com/office/2007/relationships/hdphoto" Target="../media/hdphoto2.wdp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9.png"/><Relationship Id="rId7" Type="http://schemas.microsoft.com/office/2007/relationships/hdphoto" Target="../media/hdphoto2.wdp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81.png"/><Relationship Id="rId7" Type="http://schemas.microsoft.com/office/2007/relationships/hdphoto" Target="../media/hdphoto2.wdp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83.png"/><Relationship Id="rId7" Type="http://schemas.microsoft.com/office/2007/relationships/hdphoto" Target="../media/hdphoto2.wdp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85.png"/><Relationship Id="rId7" Type="http://schemas.microsoft.com/office/2007/relationships/hdphoto" Target="../media/hdphoto2.wdp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87.png"/><Relationship Id="rId7" Type="http://schemas.microsoft.com/office/2007/relationships/hdphoto" Target="../media/hdphoto2.wdp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88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jpeg"/><Relationship Id="rId5" Type="http://schemas.microsoft.com/office/2007/relationships/hdphoto" Target="../media/hdphoto2.wdp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4.jpeg"/><Relationship Id="rId7" Type="http://schemas.openxmlformats.org/officeDocument/2006/relationships/image" Target="../media/image89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jpeg"/><Relationship Id="rId11" Type="http://schemas.openxmlformats.org/officeDocument/2006/relationships/image" Target="../media/image92.png"/><Relationship Id="rId5" Type="http://schemas.microsoft.com/office/2007/relationships/hdphoto" Target="../media/hdphoto2.wdp"/><Relationship Id="rId10" Type="http://schemas.openxmlformats.org/officeDocument/2006/relationships/image" Target="../media/image91.png"/><Relationship Id="rId4" Type="http://schemas.openxmlformats.org/officeDocument/2006/relationships/image" Target="../media/image75.png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00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429E-0969-B84E-B3A2-8ECAC38A3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714034"/>
            <a:ext cx="10058400" cy="23876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Trajectory K means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Finding </a:t>
            </a:r>
            <a:r>
              <a:rPr lang="en-US" dirty="0"/>
              <a:t>similar temporal patterns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/>
              <a:t>sEEG</a:t>
            </a:r>
            <a:r>
              <a:rPr lang="en-US" dirty="0"/>
              <a:t> activity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simultaneously </a:t>
            </a:r>
            <a:r>
              <a:rPr lang="en-US" dirty="0"/>
              <a:t>across dimensions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96FF1-CCD1-8D4F-9FF5-3D82A685B20E}"/>
              </a:ext>
            </a:extLst>
          </p:cNvPr>
          <p:cNvSpPr txBox="1"/>
          <p:nvPr/>
        </p:nvSpPr>
        <p:spPr>
          <a:xfrm>
            <a:off x="1524000" y="5004659"/>
            <a:ext cx="873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Tal Seidel </a:t>
            </a:r>
            <a:r>
              <a:rPr lang="en-US" sz="2400" dirty="0" err="1"/>
              <a:t>Malkinson</a:t>
            </a:r>
            <a:r>
              <a:rPr lang="en-US" sz="2400" dirty="0"/>
              <a:t> &amp; Jacobo </a:t>
            </a:r>
            <a:r>
              <a:rPr lang="en-US" sz="2400" dirty="0" err="1"/>
              <a:t>Sitt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607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246B-692F-0040-B27A-4CAD4F1B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23082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Experimental </a:t>
            </a:r>
            <a:r>
              <a:rPr lang="en-US" dirty="0" smtClean="0"/>
              <a:t>example 1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Clustering intracranial electrodes using their trajectory in 8 </a:t>
            </a:r>
            <a:r>
              <a:rPr lang="en-US" dirty="0" err="1" smtClean="0"/>
              <a:t>exp</a:t>
            </a:r>
            <a:r>
              <a:rPr lang="en-US" dirty="0" smtClean="0"/>
              <a:t> conditions space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79684" y="6550223"/>
            <a:ext cx="326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Seidel Malkinson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al.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bioRxiv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2022 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1357721" y="3826507"/>
            <a:ext cx="4338080" cy="182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40" dirty="0">
                <a:latin typeface="+mj-lt"/>
              </a:rPr>
              <a:t>Eight conditions (2X2X2)</a:t>
            </a:r>
            <a:br>
              <a:rPr lang="en-US" sz="2640" dirty="0">
                <a:latin typeface="+mj-lt"/>
              </a:rPr>
            </a:br>
            <a:endParaRPr lang="en-US" sz="1200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Congruent / Incongruent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Short SOA / Long SOA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Target Ipsilateral / Target Contralateral to electrode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8568732" y="193354"/>
            <a:ext cx="2602508" cy="3281325"/>
            <a:chOff x="8650644" y="193354"/>
            <a:chExt cx="2602508" cy="3281325"/>
          </a:xfrm>
        </p:grpSpPr>
        <p:sp>
          <p:nvSpPr>
            <p:cNvPr id="58" name="TextShape 2"/>
            <p:cNvSpPr txBox="1"/>
            <p:nvPr/>
          </p:nvSpPr>
          <p:spPr>
            <a:xfrm>
              <a:off x="8753666" y="3051067"/>
              <a:ext cx="2396464" cy="42361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1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+mj-lt"/>
                </a:rPr>
                <a:t>SOA * Validity</a:t>
              </a:r>
              <a:r>
                <a:rPr lang="en-US" sz="11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+mj-lt"/>
                </a:rPr>
                <a:t>: </a:t>
              </a:r>
              <a:r>
                <a:rPr lang="en-US" sz="11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+mj-lt"/>
                </a:rPr>
                <a:t>p</a:t>
              </a:r>
              <a:r>
                <a:rPr lang="en-US" sz="11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+mj-lt"/>
                </a:rPr>
                <a:t>&lt;0.001, η² = 0.595</a:t>
              </a:r>
            </a:p>
            <a:p>
              <a:r>
                <a:rPr lang="en-US" sz="1100" b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+mj-lt"/>
                </a:rPr>
                <a:t>Validity: </a:t>
              </a:r>
              <a:r>
                <a:rPr lang="en-US" sz="11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+mj-lt"/>
                </a:rPr>
                <a:t> p=0.004, η² = 0.263 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700362" y="1020504"/>
              <a:ext cx="2503073" cy="1995517"/>
              <a:chOff x="6685984" y="4072569"/>
              <a:chExt cx="2307584" cy="183966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7073166" y="4102881"/>
                <a:ext cx="526396" cy="283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+mj-lt"/>
                  </a:rPr>
                  <a:t>N=28</a:t>
                </a:r>
                <a:endParaRPr lang="fr-FR" sz="1400" dirty="0">
                  <a:latin typeface="+mj-lt"/>
                </a:endParaRPr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6685984" y="4072569"/>
                <a:ext cx="2307584" cy="1839668"/>
                <a:chOff x="0" y="2189160"/>
                <a:chExt cx="4205880" cy="3353040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0" y="2189160"/>
                  <a:ext cx="4205880" cy="3353040"/>
                  <a:chOff x="0" y="2189160"/>
                  <a:chExt cx="4205880" cy="3353040"/>
                </a:xfrm>
              </p:grpSpPr>
              <p:pic>
                <p:nvPicPr>
                  <p:cNvPr id="68" name="Picture 67"/>
                  <p:cNvPicPr/>
                  <p:nvPr/>
                </p:nvPicPr>
                <p:blipFill>
                  <a:blip r:embed="rId2"/>
                  <a:srcRect r="16369"/>
                  <a:stretch/>
                </p:blipFill>
                <p:spPr>
                  <a:xfrm>
                    <a:off x="0" y="2189160"/>
                    <a:ext cx="4205880" cy="3353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80906" y="3193499"/>
                    <a:ext cx="775730" cy="885303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+mj-lt"/>
                      </a:rPr>
                      <a:t>RT</a:t>
                    </a:r>
                    <a:r>
                      <a:rPr lang="en-US" dirty="0">
                        <a:latin typeface="+mj-lt"/>
                      </a:rPr>
                      <a:t> </a:t>
                    </a:r>
                    <a:r>
                      <a:rPr lang="en-US" sz="1000" dirty="0">
                        <a:latin typeface="+mj-lt"/>
                      </a:rPr>
                      <a:t>[</a:t>
                    </a:r>
                    <a:r>
                      <a:rPr lang="en-US" sz="1000" dirty="0" err="1">
                        <a:latin typeface="+mj-lt"/>
                      </a:rPr>
                      <a:t>ms</a:t>
                    </a:r>
                    <a:r>
                      <a:rPr lang="en-US" sz="1000" dirty="0">
                        <a:latin typeface="+mj-lt"/>
                      </a:rPr>
                      <a:t>]</a:t>
                    </a:r>
                  </a:p>
                </p:txBody>
              </p:sp>
            </p:grpSp>
            <p:sp>
              <p:nvSpPr>
                <p:cNvPr id="67" name="Rectangle 66"/>
                <p:cNvSpPr/>
                <p:nvPr/>
              </p:nvSpPr>
              <p:spPr>
                <a:xfrm>
                  <a:off x="2414580" y="5042826"/>
                  <a:ext cx="1018649" cy="4137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+mj-lt"/>
                    </a:rPr>
                    <a:t>[</a:t>
                  </a:r>
                  <a:r>
                    <a:rPr lang="en-US" sz="1000" dirty="0" err="1">
                      <a:latin typeface="+mj-lt"/>
                    </a:rPr>
                    <a:t>ms</a:t>
                  </a:r>
                  <a:r>
                    <a:rPr lang="en-US" sz="1000" dirty="0">
                      <a:latin typeface="+mj-lt"/>
                    </a:rPr>
                    <a:t>]</a:t>
                  </a: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7172893" y="5207175"/>
                <a:ext cx="1161107" cy="407393"/>
                <a:chOff x="707979" y="5173200"/>
                <a:chExt cx="1605283" cy="548640"/>
              </a:xfrm>
            </p:grpSpPr>
            <p:sp>
              <p:nvSpPr>
                <p:cNvPr id="63" name="TextShape 3"/>
                <p:cNvSpPr txBox="1"/>
                <p:nvPr/>
              </p:nvSpPr>
              <p:spPr>
                <a:xfrm>
                  <a:off x="716549" y="5173200"/>
                  <a:ext cx="1596713" cy="5486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/>
                <a:p>
                  <a:r>
                    <a:rPr lang="en-US" sz="900" b="0" strike="noStrike" spc="-1" dirty="0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+mj-lt"/>
                    </a:rPr>
                    <a:t>Congruent</a:t>
                  </a:r>
                </a:p>
                <a:p>
                  <a:r>
                    <a:rPr lang="en-US" sz="900" b="0" strike="noStrike" spc="-1" dirty="0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+mj-lt"/>
                    </a:rPr>
                    <a:t>Incongruent</a:t>
                  </a:r>
                </a:p>
              </p:txBody>
            </p:sp>
            <p:sp>
              <p:nvSpPr>
                <p:cNvPr id="64" name="CustomShape 4"/>
                <p:cNvSpPr/>
                <p:nvPr/>
              </p:nvSpPr>
              <p:spPr>
                <a:xfrm>
                  <a:off x="707979" y="5270982"/>
                  <a:ext cx="95721" cy="9082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5" name="CustomShape 5"/>
                <p:cNvSpPr/>
                <p:nvPr/>
              </p:nvSpPr>
              <p:spPr>
                <a:xfrm>
                  <a:off x="712259" y="5469413"/>
                  <a:ext cx="91440" cy="9144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rgbClr val="00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  <p:sp>
          <p:nvSpPr>
            <p:cNvPr id="70" name="Rectangle 69"/>
            <p:cNvSpPr/>
            <p:nvPr/>
          </p:nvSpPr>
          <p:spPr>
            <a:xfrm>
              <a:off x="8650644" y="193354"/>
              <a:ext cx="2602508" cy="499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378013"/>
              <a:r>
                <a:rPr lang="en-US" sz="2646" dirty="0">
                  <a:solidFill>
                    <a:srgbClr val="000000"/>
                  </a:solidFill>
                  <a:latin typeface="+mj-lt"/>
                </a:rPr>
                <a:t>Behavioral results</a:t>
              </a:r>
              <a:endParaRPr lang="fr-FR" sz="2646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790856" y="3980997"/>
            <a:ext cx="5631635" cy="2543982"/>
            <a:chOff x="85445" y="1766153"/>
            <a:chExt cx="9909735" cy="4476528"/>
          </a:xfrm>
        </p:grpSpPr>
        <p:grpSp>
          <p:nvGrpSpPr>
            <p:cNvPr id="72" name="Group 71"/>
            <p:cNvGrpSpPr/>
            <p:nvPr/>
          </p:nvGrpSpPr>
          <p:grpSpPr>
            <a:xfrm>
              <a:off x="85445" y="2410125"/>
              <a:ext cx="9909735" cy="3832556"/>
              <a:chOff x="282399" y="2119929"/>
              <a:chExt cx="9909735" cy="3832556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933" b="33733" l="4400" r="36200">
                            <a14:foregroundMark x1="15800" y1="4467" x2="15800" y2="4467"/>
                            <a14:foregroundMark x1="14550" y1="4000" x2="14600" y2="6067"/>
                            <a14:foregroundMark x1="19150" y1="3733" x2="19900" y2="4400"/>
                            <a14:foregroundMark x1="19300" y1="5000" x2="19300" y2="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1" r="63968" b="66467"/>
              <a:stretch/>
            </p:blipFill>
            <p:spPr>
              <a:xfrm>
                <a:off x="282399" y="2119929"/>
                <a:ext cx="4919277" cy="3832556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267" b="33600" l="64050" r="96650">
                            <a14:foregroundMark x1="84000" y1="4600" x2="84000" y2="4600"/>
                            <a14:foregroundMark x1="87000" y1="6733" x2="87000" y2="6733"/>
                            <a14:foregroundMark x1="85300" y1="31200" x2="85300" y2="31200"/>
                            <a14:foregroundMark x1="87550" y1="28600" x2="87550" y2="28600"/>
                            <a14:foregroundMark x1="87600" y1="28600" x2="87600" y2="28600"/>
                            <a14:foregroundMark x1="87600" y1="28133" x2="87600" y2="28133"/>
                            <a14:foregroundMark x1="73700" y1="26000" x2="73700" y2="26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13" t="-72" r="3706" b="66539"/>
              <a:stretch/>
            </p:blipFill>
            <p:spPr>
              <a:xfrm>
                <a:off x="5272857" y="2119929"/>
                <a:ext cx="4919277" cy="3832556"/>
              </a:xfrm>
              <a:prstGeom prst="rect">
                <a:avLst/>
              </a:prstGeom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793635" y="1766153"/>
              <a:ext cx="8391712" cy="1251963"/>
              <a:chOff x="582000" y="1822588"/>
              <a:chExt cx="10149346" cy="1514183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153459" y="1822588"/>
                <a:ext cx="7178133" cy="1061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640" dirty="0">
                    <a:solidFill>
                      <a:prstClr val="black"/>
                    </a:solidFill>
                    <a:latin typeface="+mj-lt"/>
                  </a:rPr>
                  <a:t>1403 Usable electrodes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8840633" y="2706274"/>
                <a:ext cx="1890713" cy="589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+mj-lt"/>
                  </a:rPr>
                  <a:t>732</a:t>
                </a:r>
                <a:r>
                  <a:rPr lang="en-US" sz="1200" dirty="0">
                    <a:latin typeface="+mj-lt"/>
                  </a:rPr>
                  <a:t> in RH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82000" y="2747259"/>
                <a:ext cx="1975843" cy="589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+mj-lt"/>
                  </a:rPr>
                  <a:t>671</a:t>
                </a:r>
                <a:r>
                  <a:rPr lang="en-US" sz="1200" dirty="0">
                    <a:latin typeface="+mj-lt"/>
                  </a:rPr>
                  <a:t> in LH</a:t>
                </a:r>
              </a:p>
            </p:txBody>
          </p:sp>
        </p:grpSp>
      </p:grpSp>
      <p:grpSp>
        <p:nvGrpSpPr>
          <p:cNvPr id="204" name="Group 203"/>
          <p:cNvGrpSpPr/>
          <p:nvPr/>
        </p:nvGrpSpPr>
        <p:grpSpPr>
          <a:xfrm>
            <a:off x="1020760" y="191562"/>
            <a:ext cx="6527212" cy="3230752"/>
            <a:chOff x="834209" y="191562"/>
            <a:chExt cx="6527212" cy="3230752"/>
          </a:xfrm>
        </p:grpSpPr>
        <p:grpSp>
          <p:nvGrpSpPr>
            <p:cNvPr id="4" name="Group 3"/>
            <p:cNvGrpSpPr/>
            <p:nvPr/>
          </p:nvGrpSpPr>
          <p:grpSpPr>
            <a:xfrm>
              <a:off x="834209" y="191562"/>
              <a:ext cx="5378436" cy="3230752"/>
              <a:chOff x="190260" y="2356232"/>
              <a:chExt cx="5679332" cy="333116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44500" y="2845729"/>
                <a:ext cx="1668005" cy="41003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defTabSz="378013"/>
                <a:r>
                  <a:rPr lang="en-US" sz="1984" b="1" dirty="0">
                    <a:solidFill>
                      <a:srgbClr val="000000"/>
                    </a:solidFill>
                    <a:latin typeface="+mj-lt"/>
                    <a:cs typeface="Narkisim" panose="020E0502050101010101" pitchFamily="34" charset="-79"/>
                  </a:rPr>
                  <a:t>Congruent</a:t>
                </a:r>
                <a:endParaRPr lang="he-IL" sz="1984" b="1" dirty="0">
                  <a:solidFill>
                    <a:srgbClr val="000000"/>
                  </a:solidFill>
                  <a:latin typeface="+mj-lt"/>
                  <a:cs typeface="Narkisim" panose="020E0502050101010101" pitchFamily="34" charset="-79"/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190260" y="3241489"/>
                <a:ext cx="3038337" cy="2420159"/>
                <a:chOff x="472606" y="2217124"/>
                <a:chExt cx="3674713" cy="2927058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737260" y="2217124"/>
                  <a:ext cx="2410059" cy="2927058"/>
                  <a:chOff x="1737260" y="2217124"/>
                  <a:chExt cx="2410059" cy="2927058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1737260" y="2217124"/>
                    <a:ext cx="2030480" cy="1089657"/>
                    <a:chOff x="1737260" y="2217124"/>
                    <a:chExt cx="2030480" cy="1089657"/>
                  </a:xfrm>
                </p:grpSpPr>
                <p:sp>
                  <p:nvSpPr>
                    <p:cNvPr id="52" name="Rounded Rectangle 51"/>
                    <p:cNvSpPr/>
                    <p:nvPr/>
                  </p:nvSpPr>
                  <p:spPr>
                    <a:xfrm>
                      <a:off x="1737260" y="2217124"/>
                      <a:ext cx="2030480" cy="1089657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  <a:lumOff val="1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 defTabSz="378013"/>
                      <a:endParaRPr lang="he-IL" sz="1158">
                        <a:solidFill>
                          <a:prstClr val="white"/>
                        </a:solidFill>
                        <a:latin typeface="+mj-lt"/>
                        <a:cs typeface="Narkisim" panose="020E0502050101010101" pitchFamily="34" charset="-79"/>
                      </a:endParaRPr>
                    </a:p>
                  </p:txBody>
                </p:sp>
                <p:grpSp>
                  <p:nvGrpSpPr>
                    <p:cNvPr id="53" name="Group 52"/>
                    <p:cNvGrpSpPr/>
                    <p:nvPr/>
                  </p:nvGrpSpPr>
                  <p:grpSpPr>
                    <a:xfrm>
                      <a:off x="1909773" y="2495273"/>
                      <a:ext cx="1685455" cy="533359"/>
                      <a:chOff x="374194" y="1022576"/>
                      <a:chExt cx="3237140" cy="1012372"/>
                    </a:xfrm>
                  </p:grpSpPr>
                  <p:sp>
                    <p:nvSpPr>
                      <p:cNvPr id="54" name="Rectangle 53"/>
                      <p:cNvSpPr/>
                      <p:nvPr/>
                    </p:nvSpPr>
                    <p:spPr>
                      <a:xfrm>
                        <a:off x="374194" y="1022576"/>
                        <a:ext cx="1012372" cy="1012372"/>
                      </a:xfrm>
                      <a:prstGeom prst="rect">
                        <a:avLst/>
                      </a:prstGeom>
                      <a:noFill/>
                      <a:ln w="762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 defTabSz="378013"/>
                        <a:endParaRPr lang="he-IL" sz="1158">
                          <a:solidFill>
                            <a:prstClr val="white"/>
                          </a:solidFill>
                          <a:latin typeface="+mj-lt"/>
                          <a:cs typeface="Narkisim" panose="020E0502050101010101" pitchFamily="34" charset="-79"/>
                        </a:endParaRPr>
                      </a:p>
                    </p:txBody>
                  </p:sp>
                  <p:sp>
                    <p:nvSpPr>
                      <p:cNvPr id="55" name="Rectangle 54"/>
                      <p:cNvSpPr/>
                      <p:nvPr/>
                    </p:nvSpPr>
                    <p:spPr>
                      <a:xfrm>
                        <a:off x="2598962" y="1022576"/>
                        <a:ext cx="1012372" cy="101237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 defTabSz="378013"/>
                        <a:endParaRPr lang="he-IL" sz="1158">
                          <a:solidFill>
                            <a:prstClr val="white"/>
                          </a:solidFill>
                          <a:latin typeface="+mj-lt"/>
                          <a:cs typeface="Narkisim" panose="020E0502050101010101" pitchFamily="34" charset="-79"/>
                        </a:endParaRPr>
                      </a:p>
                    </p:txBody>
                  </p:sp>
                  <p:sp>
                    <p:nvSpPr>
                      <p:cNvPr id="56" name="Plus 55"/>
                      <p:cNvSpPr/>
                      <p:nvPr/>
                    </p:nvSpPr>
                    <p:spPr>
                      <a:xfrm>
                        <a:off x="1845807" y="1381805"/>
                        <a:ext cx="293914" cy="293914"/>
                      </a:xfrm>
                      <a:prstGeom prst="mathPlus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 defTabSz="378013"/>
                        <a:endParaRPr lang="he-IL" sz="1158">
                          <a:solidFill>
                            <a:prstClr val="white"/>
                          </a:solidFill>
                          <a:latin typeface="+mj-lt"/>
                          <a:cs typeface="Narkisim" panose="020E0502050101010101" pitchFamily="34" charset="-79"/>
                        </a:endParaRPr>
                      </a:p>
                    </p:txBody>
                  </p:sp>
                </p:grpSp>
              </p:grpSp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2116839" y="3152554"/>
                    <a:ext cx="2030480" cy="1089657"/>
                    <a:chOff x="2116839" y="3152554"/>
                    <a:chExt cx="2030480" cy="1089657"/>
                  </a:xfrm>
                </p:grpSpPr>
                <p:sp>
                  <p:nvSpPr>
                    <p:cNvPr id="47" name="Rounded Rectangle 46"/>
                    <p:cNvSpPr/>
                    <p:nvPr/>
                  </p:nvSpPr>
                  <p:spPr>
                    <a:xfrm>
                      <a:off x="2116839" y="3152554"/>
                      <a:ext cx="2030480" cy="1089657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  <a:lumOff val="1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 defTabSz="378013"/>
                      <a:endParaRPr lang="he-IL" sz="1158">
                        <a:solidFill>
                          <a:prstClr val="white"/>
                        </a:solidFill>
                        <a:latin typeface="+mj-lt"/>
                        <a:cs typeface="Narkisim" panose="020E0502050101010101" pitchFamily="34" charset="-79"/>
                      </a:endParaRPr>
                    </a:p>
                  </p:txBody>
                </p:sp>
                <p:grpSp>
                  <p:nvGrpSpPr>
                    <p:cNvPr id="48" name="Group 47"/>
                    <p:cNvGrpSpPr/>
                    <p:nvPr/>
                  </p:nvGrpSpPr>
                  <p:grpSpPr>
                    <a:xfrm>
                      <a:off x="2289352" y="3430703"/>
                      <a:ext cx="1685455" cy="533359"/>
                      <a:chOff x="374194" y="1022576"/>
                      <a:chExt cx="3237140" cy="1012372"/>
                    </a:xfrm>
                  </p:grpSpPr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374194" y="1022576"/>
                        <a:ext cx="1012372" cy="101237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 defTabSz="378013"/>
                        <a:endParaRPr lang="he-IL" sz="1158">
                          <a:solidFill>
                            <a:prstClr val="white"/>
                          </a:solidFill>
                          <a:latin typeface="+mj-lt"/>
                          <a:cs typeface="Narkisim" panose="020E0502050101010101" pitchFamily="34" charset="-79"/>
                        </a:endParaRPr>
                      </a:p>
                    </p:txBody>
                  </p:sp>
                  <p:sp>
                    <p:nvSpPr>
                      <p:cNvPr id="50" name="Rectangle 49"/>
                      <p:cNvSpPr/>
                      <p:nvPr/>
                    </p:nvSpPr>
                    <p:spPr>
                      <a:xfrm>
                        <a:off x="2598962" y="1022576"/>
                        <a:ext cx="1012372" cy="101237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 defTabSz="378013"/>
                        <a:endParaRPr lang="he-IL" sz="1158">
                          <a:solidFill>
                            <a:prstClr val="white"/>
                          </a:solidFill>
                          <a:latin typeface="+mj-lt"/>
                          <a:cs typeface="Narkisim" panose="020E0502050101010101" pitchFamily="34" charset="-79"/>
                        </a:endParaRPr>
                      </a:p>
                    </p:txBody>
                  </p:sp>
                  <p:sp>
                    <p:nvSpPr>
                      <p:cNvPr id="51" name="Plus 50"/>
                      <p:cNvSpPr/>
                      <p:nvPr/>
                    </p:nvSpPr>
                    <p:spPr>
                      <a:xfrm>
                        <a:off x="1845807" y="1381805"/>
                        <a:ext cx="293914" cy="293914"/>
                      </a:xfrm>
                      <a:prstGeom prst="mathPlus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1" anchor="ctr"/>
                      <a:lstStyle/>
                      <a:p>
                        <a:pPr algn="ctr" defTabSz="378013"/>
                        <a:endParaRPr lang="he-IL" sz="1158">
                          <a:solidFill>
                            <a:prstClr val="white"/>
                          </a:solidFill>
                          <a:latin typeface="+mj-lt"/>
                          <a:cs typeface="Narkisim" panose="020E0502050101010101" pitchFamily="34" charset="-79"/>
                        </a:endParaRPr>
                      </a:p>
                    </p:txBody>
                  </p:sp>
                </p:grpSp>
              </p:grpSp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1747655" y="3306780"/>
                    <a:ext cx="737456" cy="1837402"/>
                    <a:chOff x="1747655" y="3306780"/>
                    <a:chExt cx="737456" cy="1837402"/>
                  </a:xfrm>
                </p:grpSpPr>
                <p:cxnSp>
                  <p:nvCxnSpPr>
                    <p:cNvPr id="45" name="Straight Arrow Connector 44"/>
                    <p:cNvCxnSpPr/>
                    <p:nvPr/>
                  </p:nvCxnSpPr>
                  <p:spPr>
                    <a:xfrm>
                      <a:off x="1747655" y="3306780"/>
                      <a:ext cx="737456" cy="1837402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" name="TextBox 45"/>
                    <p:cNvSpPr txBox="1"/>
                    <p:nvPr/>
                  </p:nvSpPr>
                  <p:spPr>
                    <a:xfrm rot="4110355">
                      <a:off x="1486092" y="4224901"/>
                      <a:ext cx="1159049" cy="345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ctr" defTabSz="378013"/>
                      <a:r>
                        <a:rPr lang="en-US" sz="1158" dirty="0">
                          <a:solidFill>
                            <a:srgbClr val="000000"/>
                          </a:solidFill>
                          <a:latin typeface="+mj-lt"/>
                          <a:cs typeface="Narkisim" panose="020E0502050101010101" pitchFamily="34" charset="-79"/>
                        </a:rPr>
                        <a:t>time</a:t>
                      </a:r>
                      <a:endParaRPr lang="he-IL" sz="1158" dirty="0">
                        <a:solidFill>
                          <a:srgbClr val="000000"/>
                        </a:solidFill>
                        <a:latin typeface="+mj-lt"/>
                        <a:cs typeface="Narkisim" panose="020E0502050101010101" pitchFamily="34" charset="-79"/>
                      </a:endParaRPr>
                    </a:p>
                  </p:txBody>
                </p:sp>
              </p:grpSp>
            </p:grpSp>
            <p:sp>
              <p:nvSpPr>
                <p:cNvPr id="41" name="TextBox 40"/>
                <p:cNvSpPr txBox="1"/>
                <p:nvPr/>
              </p:nvSpPr>
              <p:spPr>
                <a:xfrm>
                  <a:off x="472606" y="2574976"/>
                  <a:ext cx="1181852" cy="40068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defTabSz="378013"/>
                  <a:r>
                    <a:rPr lang="en-US" sz="1488" dirty="0">
                      <a:solidFill>
                        <a:srgbClr val="000000"/>
                      </a:solidFill>
                      <a:latin typeface="+mj-lt"/>
                      <a:cs typeface="Narkisim" panose="020E0502050101010101" pitchFamily="34" charset="-79"/>
                    </a:rPr>
                    <a:t>Cue</a:t>
                  </a:r>
                  <a:endParaRPr lang="he-IL" sz="1488" dirty="0">
                    <a:solidFill>
                      <a:srgbClr val="000000"/>
                    </a:solidFill>
                    <a:latin typeface="+mj-lt"/>
                    <a:cs typeface="Narkisim" panose="020E0502050101010101" pitchFamily="34" charset="-79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232129" y="4786447"/>
                <a:ext cx="3320618" cy="900953"/>
                <a:chOff x="523245" y="4085671"/>
                <a:chExt cx="4016118" cy="108965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523245" y="4444737"/>
                  <a:ext cx="1623401" cy="40068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defTabSz="378013"/>
                  <a:r>
                    <a:rPr lang="en-US" sz="1488" dirty="0">
                      <a:solidFill>
                        <a:srgbClr val="000000"/>
                      </a:solidFill>
                      <a:latin typeface="+mj-lt"/>
                      <a:cs typeface="Narkisim" panose="020E0502050101010101" pitchFamily="34" charset="-79"/>
                    </a:rPr>
                    <a:t>Target</a:t>
                  </a:r>
                  <a:endParaRPr lang="he-IL" sz="1488" dirty="0">
                    <a:solidFill>
                      <a:srgbClr val="000000"/>
                    </a:solidFill>
                    <a:latin typeface="+mj-lt"/>
                    <a:cs typeface="Narkisim" panose="020E0502050101010101" pitchFamily="34" charset="-79"/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2508883" y="4085671"/>
                  <a:ext cx="2030480" cy="1089657"/>
                  <a:chOff x="2508883" y="4085671"/>
                  <a:chExt cx="2030480" cy="1089657"/>
                </a:xfrm>
              </p:grpSpPr>
              <p:sp>
                <p:nvSpPr>
                  <p:cNvPr id="34" name="Rounded Rectangle 33"/>
                  <p:cNvSpPr/>
                  <p:nvPr/>
                </p:nvSpPr>
                <p:spPr>
                  <a:xfrm>
                    <a:off x="2508883" y="4085671"/>
                    <a:ext cx="2030480" cy="108965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  <a:lumOff val="1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  <p:sp>
                <p:nvSpPr>
                  <p:cNvPr id="35" name="Multiply 34"/>
                  <p:cNvSpPr/>
                  <p:nvPr/>
                </p:nvSpPr>
                <p:spPr>
                  <a:xfrm>
                    <a:off x="2801579" y="4485429"/>
                    <a:ext cx="286738" cy="290141"/>
                  </a:xfrm>
                  <a:prstGeom prst="mathMultiply">
                    <a:avLst>
                      <a:gd name="adj1" fmla="val 14086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2681396" y="4363820"/>
                    <a:ext cx="1685455" cy="533359"/>
                    <a:chOff x="374194" y="1022576"/>
                    <a:chExt cx="3237140" cy="1012372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374194" y="1022576"/>
                      <a:ext cx="1012372" cy="1012372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 defTabSz="378013"/>
                      <a:endParaRPr lang="he-IL" sz="1158">
                        <a:solidFill>
                          <a:prstClr val="white"/>
                        </a:solidFill>
                        <a:latin typeface="+mj-lt"/>
                        <a:cs typeface="Narkisim" panose="020E0502050101010101" pitchFamily="34" charset="-79"/>
                      </a:endParaRPr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2598962" y="1022576"/>
                      <a:ext cx="1012372" cy="1012372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 defTabSz="378013"/>
                      <a:endParaRPr lang="he-IL" sz="1158">
                        <a:solidFill>
                          <a:prstClr val="white"/>
                        </a:solidFill>
                        <a:latin typeface="+mj-lt"/>
                        <a:cs typeface="Narkisim" panose="020E0502050101010101" pitchFamily="34" charset="-79"/>
                      </a:endParaRPr>
                    </a:p>
                  </p:txBody>
                </p:sp>
                <p:sp>
                  <p:nvSpPr>
                    <p:cNvPr id="39" name="Plus 38"/>
                    <p:cNvSpPr/>
                    <p:nvPr/>
                  </p:nvSpPr>
                  <p:spPr>
                    <a:xfrm>
                      <a:off x="1845807" y="1381805"/>
                      <a:ext cx="293914" cy="293914"/>
                    </a:xfrm>
                    <a:prstGeom prst="mathPlus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 defTabSz="378013"/>
                      <a:endParaRPr lang="he-IL" sz="1158">
                        <a:solidFill>
                          <a:prstClr val="white"/>
                        </a:solidFill>
                        <a:latin typeface="+mj-lt"/>
                        <a:cs typeface="Narkisim" panose="020E0502050101010101" pitchFamily="34" charset="-79"/>
                      </a:endParaRPr>
                    </a:p>
                  </p:txBody>
                </p:sp>
              </p:grpSp>
            </p:grpSp>
          </p:grpSp>
          <p:grpSp>
            <p:nvGrpSpPr>
              <p:cNvPr id="8" name="Group 7"/>
              <p:cNvGrpSpPr/>
              <p:nvPr/>
            </p:nvGrpSpPr>
            <p:grpSpPr>
              <a:xfrm>
                <a:off x="3552747" y="2851049"/>
                <a:ext cx="2316845" cy="2834442"/>
                <a:chOff x="4539362" y="1433176"/>
                <a:chExt cx="2802105" cy="3428112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4539363" y="1905394"/>
                  <a:ext cx="2030480" cy="1089657"/>
                </a:xfrm>
                <a:prstGeom prst="roundRect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defTabSz="378013"/>
                  <a:endParaRPr lang="he-IL" sz="1158">
                    <a:solidFill>
                      <a:prstClr val="white"/>
                    </a:solidFill>
                    <a:latin typeface="+mj-lt"/>
                    <a:cs typeface="Narkisim" panose="020E0502050101010101" pitchFamily="34" charset="-79"/>
                  </a:endParaRPr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4918942" y="2840824"/>
                  <a:ext cx="2030480" cy="1089657"/>
                </a:xfrm>
                <a:prstGeom prst="roundRect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defTabSz="378013"/>
                  <a:endParaRPr lang="he-IL" sz="1158">
                    <a:solidFill>
                      <a:prstClr val="white"/>
                    </a:solidFill>
                    <a:latin typeface="+mj-lt"/>
                    <a:cs typeface="Narkisim" panose="020E0502050101010101" pitchFamily="34" charset="-79"/>
                  </a:endParaRPr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5091455" y="3118973"/>
                  <a:ext cx="1685455" cy="533359"/>
                  <a:chOff x="374194" y="1022576"/>
                  <a:chExt cx="3237140" cy="1012372"/>
                </a:xfrm>
              </p:grpSpPr>
              <p:sp>
                <p:nvSpPr>
                  <p:cNvPr id="29" name="Rectangle 28"/>
                  <p:cNvSpPr/>
                  <p:nvPr/>
                </p:nvSpPr>
                <p:spPr>
                  <a:xfrm>
                    <a:off x="374194" y="1022576"/>
                    <a:ext cx="1012372" cy="101237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2598962" y="1022576"/>
                    <a:ext cx="1012372" cy="101237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  <p:sp>
                <p:nvSpPr>
                  <p:cNvPr id="31" name="Plus 30"/>
                  <p:cNvSpPr/>
                  <p:nvPr/>
                </p:nvSpPr>
                <p:spPr>
                  <a:xfrm>
                    <a:off x="1845807" y="1381805"/>
                    <a:ext cx="293914" cy="293914"/>
                  </a:xfrm>
                  <a:prstGeom prst="mathPlu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4539362" y="1433176"/>
                  <a:ext cx="2072785" cy="495914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defTabSz="378013"/>
                  <a:r>
                    <a:rPr lang="en-US" sz="1984" b="1" dirty="0">
                      <a:solidFill>
                        <a:srgbClr val="000000"/>
                      </a:solidFill>
                      <a:latin typeface="+mj-lt"/>
                      <a:cs typeface="Narkisim" panose="020E0502050101010101" pitchFamily="34" charset="-79"/>
                    </a:rPr>
                    <a:t>Incongruent</a:t>
                  </a:r>
                  <a:endParaRPr lang="he-IL" sz="1984" b="1" dirty="0">
                    <a:solidFill>
                      <a:srgbClr val="000000"/>
                    </a:solidFill>
                    <a:latin typeface="+mj-lt"/>
                    <a:cs typeface="Narkisim" panose="020E0502050101010101" pitchFamily="34" charset="-79"/>
                  </a:endParaRPr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4711876" y="2181232"/>
                  <a:ext cx="1685455" cy="533359"/>
                  <a:chOff x="374194" y="1022576"/>
                  <a:chExt cx="3237140" cy="101237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374194" y="1022576"/>
                    <a:ext cx="1012372" cy="101237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2598962" y="1022576"/>
                    <a:ext cx="1012372" cy="1012372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  <p:sp>
                <p:nvSpPr>
                  <p:cNvPr id="28" name="Plus 27"/>
                  <p:cNvSpPr/>
                  <p:nvPr/>
                </p:nvSpPr>
                <p:spPr>
                  <a:xfrm>
                    <a:off x="1845807" y="1381805"/>
                    <a:ext cx="293914" cy="293914"/>
                  </a:xfrm>
                  <a:prstGeom prst="mathPlu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5091455" y="3116663"/>
                  <a:ext cx="1685455" cy="533359"/>
                  <a:chOff x="374194" y="1022576"/>
                  <a:chExt cx="3237140" cy="1012372"/>
                </a:xfrm>
              </p:grpSpPr>
              <p:sp>
                <p:nvSpPr>
                  <p:cNvPr id="23" name="Rectangle 22"/>
                  <p:cNvSpPr/>
                  <p:nvPr/>
                </p:nvSpPr>
                <p:spPr>
                  <a:xfrm>
                    <a:off x="374194" y="1022576"/>
                    <a:ext cx="1012372" cy="101237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2598962" y="1022576"/>
                    <a:ext cx="1012372" cy="101237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  <p:sp>
                <p:nvSpPr>
                  <p:cNvPr id="25" name="Plus 24"/>
                  <p:cNvSpPr/>
                  <p:nvPr/>
                </p:nvSpPr>
                <p:spPr>
                  <a:xfrm>
                    <a:off x="1845807" y="1381805"/>
                    <a:ext cx="293914" cy="293914"/>
                  </a:xfrm>
                  <a:prstGeom prst="mathPlu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</p:grpSp>
            <p:sp>
              <p:nvSpPr>
                <p:cNvPr id="17" name="Rounded Rectangle 16"/>
                <p:cNvSpPr/>
                <p:nvPr/>
              </p:nvSpPr>
              <p:spPr>
                <a:xfrm>
                  <a:off x="5310987" y="3771631"/>
                  <a:ext cx="2030480" cy="1089657"/>
                </a:xfrm>
                <a:prstGeom prst="roundRect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defTabSz="378013"/>
                  <a:endParaRPr lang="he-IL" sz="1158">
                    <a:solidFill>
                      <a:prstClr val="white"/>
                    </a:solidFill>
                    <a:latin typeface="+mj-lt"/>
                    <a:cs typeface="Narkisim" panose="020E0502050101010101" pitchFamily="34" charset="-79"/>
                  </a:endParaRPr>
                </a:p>
              </p:txBody>
            </p:sp>
            <p:sp>
              <p:nvSpPr>
                <p:cNvPr id="18" name="Multiply 17"/>
                <p:cNvSpPr/>
                <p:nvPr/>
              </p:nvSpPr>
              <p:spPr>
                <a:xfrm>
                  <a:off x="5603681" y="4171388"/>
                  <a:ext cx="286738" cy="290141"/>
                </a:xfrm>
                <a:prstGeom prst="mathMultiply">
                  <a:avLst>
                    <a:gd name="adj1" fmla="val 14086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defTabSz="378013"/>
                  <a:endParaRPr lang="he-IL" sz="1158">
                    <a:solidFill>
                      <a:prstClr val="white"/>
                    </a:solidFill>
                    <a:latin typeface="+mj-lt"/>
                    <a:cs typeface="Narkisim" panose="020E0502050101010101" pitchFamily="34" charset="-79"/>
                  </a:endParaRPr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5483499" y="4049779"/>
                  <a:ext cx="1685455" cy="533359"/>
                  <a:chOff x="374194" y="1022576"/>
                  <a:chExt cx="3237140" cy="1012372"/>
                </a:xfrm>
              </p:grpSpPr>
              <p:sp>
                <p:nvSpPr>
                  <p:cNvPr id="20" name="Rectangle 19"/>
                  <p:cNvSpPr/>
                  <p:nvPr/>
                </p:nvSpPr>
                <p:spPr>
                  <a:xfrm>
                    <a:off x="374194" y="1022576"/>
                    <a:ext cx="1012371" cy="101237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2598962" y="1022576"/>
                    <a:ext cx="1012372" cy="101237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  <p:sp>
                <p:nvSpPr>
                  <p:cNvPr id="22" name="Plus 21"/>
                  <p:cNvSpPr/>
                  <p:nvPr/>
                </p:nvSpPr>
                <p:spPr>
                  <a:xfrm>
                    <a:off x="1845807" y="1381805"/>
                    <a:ext cx="293914" cy="293914"/>
                  </a:xfrm>
                  <a:prstGeom prst="mathPlu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 defTabSz="378013"/>
                    <a:endParaRPr lang="he-IL" sz="1158">
                      <a:solidFill>
                        <a:prstClr val="white"/>
                      </a:solidFill>
                      <a:latin typeface="+mj-lt"/>
                      <a:cs typeface="Narkisim" panose="020E0502050101010101" pitchFamily="34" charset="-79"/>
                    </a:endParaRPr>
                  </a:p>
                </p:txBody>
              </p:sp>
            </p:grpSp>
          </p:grpSp>
          <p:sp>
            <p:nvSpPr>
              <p:cNvPr id="9" name="TextBox 8"/>
              <p:cNvSpPr txBox="1"/>
              <p:nvPr/>
            </p:nvSpPr>
            <p:spPr>
              <a:xfrm>
                <a:off x="205112" y="4374141"/>
                <a:ext cx="1039387" cy="4740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defTabSz="378013"/>
                <a:r>
                  <a:rPr lang="en-US" sz="1488" dirty="0">
                    <a:solidFill>
                      <a:srgbClr val="000000"/>
                    </a:solidFill>
                    <a:latin typeface="+mj-lt"/>
                    <a:cs typeface="Narkisim" panose="020E0502050101010101" pitchFamily="34" charset="-79"/>
                  </a:rPr>
                  <a:t>SOA </a:t>
                </a:r>
                <a:br>
                  <a:rPr lang="en-US" sz="1488" dirty="0">
                    <a:solidFill>
                      <a:srgbClr val="000000"/>
                    </a:solidFill>
                    <a:latin typeface="+mj-lt"/>
                    <a:cs typeface="Narkisim" panose="020E0502050101010101" pitchFamily="34" charset="-79"/>
                  </a:rPr>
                </a:br>
                <a:r>
                  <a:rPr lang="en-US" sz="900" dirty="0">
                    <a:solidFill>
                      <a:srgbClr val="000000"/>
                    </a:solidFill>
                    <a:latin typeface="+mj-lt"/>
                    <a:cs typeface="Narkisim" panose="020E0502050101010101" pitchFamily="34" charset="-79"/>
                  </a:rPr>
                  <a:t>(150 or 600 </a:t>
                </a:r>
                <a:r>
                  <a:rPr lang="en-US" sz="900" dirty="0" err="1">
                    <a:solidFill>
                      <a:srgbClr val="000000"/>
                    </a:solidFill>
                    <a:latin typeface="+mj-lt"/>
                    <a:cs typeface="Narkisim" panose="020E0502050101010101" pitchFamily="34" charset="-79"/>
                  </a:rPr>
                  <a:t>ms</a:t>
                </a:r>
                <a:r>
                  <a:rPr lang="en-US" sz="900" dirty="0">
                    <a:solidFill>
                      <a:srgbClr val="000000"/>
                    </a:solidFill>
                    <a:latin typeface="+mj-lt"/>
                    <a:cs typeface="Narkisim" panose="020E0502050101010101" pitchFamily="34" charset="-79"/>
                  </a:rPr>
                  <a:t>)</a:t>
                </a:r>
                <a:endParaRPr lang="he-IL" sz="900" dirty="0">
                  <a:solidFill>
                    <a:srgbClr val="000000"/>
                  </a:solidFill>
                  <a:latin typeface="+mj-lt"/>
                  <a:cs typeface="Narkisim" panose="020E0502050101010101" pitchFamily="34" charset="-79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44180" y="2356232"/>
                <a:ext cx="4696044" cy="515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378013"/>
                <a:r>
                  <a:rPr lang="en-US" sz="2646" dirty="0">
                    <a:solidFill>
                      <a:srgbClr val="000000"/>
                    </a:solidFill>
                    <a:latin typeface="+mj-lt"/>
                  </a:rPr>
                  <a:t>The Posner detection paradigm</a:t>
                </a:r>
                <a:endParaRPr lang="fr-FR" sz="2646" dirty="0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sp>
          <p:nvSpPr>
            <p:cNvPr id="133" name="Rounded Rectangular Callout 132"/>
            <p:cNvSpPr/>
            <p:nvPr/>
          </p:nvSpPr>
          <p:spPr>
            <a:xfrm>
              <a:off x="5877229" y="666303"/>
              <a:ext cx="1484192" cy="984860"/>
            </a:xfrm>
            <a:prstGeom prst="wedgeRoundRectCallout">
              <a:avLst>
                <a:gd name="adj1" fmla="val -36079"/>
                <a:gd name="adj2" fmla="val 79449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Bradley Hand ITC" panose="03070402050302030203" pitchFamily="66" charset="0"/>
                </a:rPr>
                <a:t>Press the button as fast as possible when the target appears</a:t>
              </a:r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5299445" y="6465774"/>
            <a:ext cx="6883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+mj-lt"/>
              </a:rPr>
              <a:t>644 electrodes responsive for minimum 100ms in at least one condition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8EC93-2298-3E45-9F1B-0933A2B4A2ED}"/>
              </a:ext>
            </a:extLst>
          </p:cNvPr>
          <p:cNvSpPr txBox="1"/>
          <p:nvPr/>
        </p:nvSpPr>
        <p:spPr>
          <a:xfrm>
            <a:off x="450586" y="5855626"/>
            <a:ext cx="460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electrode we compute the average across trials of the high frequency broadband power (50-155 Hz)</a:t>
            </a:r>
          </a:p>
        </p:txBody>
      </p:sp>
    </p:spTree>
    <p:extLst>
      <p:ext uri="{BB962C8B-B14F-4D97-AF65-F5344CB8AC3E}">
        <p14:creationId xmlns:p14="http://schemas.microsoft.com/office/powerpoint/2010/main" val="479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31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28106" y="7256"/>
            <a:ext cx="1153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clusters of electrodes with similar target-locked response profile across the 8 conditions</a:t>
            </a:r>
            <a:endParaRPr lang="en-US" b="1" dirty="0"/>
          </a:p>
        </p:txBody>
      </p:sp>
      <p:grpSp>
        <p:nvGrpSpPr>
          <p:cNvPr id="93" name="Group 92"/>
          <p:cNvGrpSpPr/>
          <p:nvPr/>
        </p:nvGrpSpPr>
        <p:grpSpPr>
          <a:xfrm>
            <a:off x="368287" y="296499"/>
            <a:ext cx="11495607" cy="6573821"/>
            <a:chOff x="263367" y="296499"/>
            <a:chExt cx="10013415" cy="6573821"/>
          </a:xfrm>
        </p:grpSpPr>
        <p:sp>
          <p:nvSpPr>
            <p:cNvPr id="2" name="Rounded Rectangle 1"/>
            <p:cNvSpPr/>
            <p:nvPr/>
          </p:nvSpPr>
          <p:spPr>
            <a:xfrm>
              <a:off x="547140" y="3621565"/>
              <a:ext cx="9675653" cy="3017197"/>
            </a:xfrm>
            <a:prstGeom prst="roundRect">
              <a:avLst>
                <a:gd name="adj" fmla="val 850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52866" y="535830"/>
              <a:ext cx="9675653" cy="3017197"/>
            </a:xfrm>
            <a:prstGeom prst="roundRect">
              <a:avLst>
                <a:gd name="adj" fmla="val 8505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60446" y="3621174"/>
              <a:ext cx="9235811" cy="14745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60446" y="535831"/>
              <a:ext cx="9235811" cy="147452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60446" y="5155927"/>
              <a:ext cx="9235811" cy="1474525"/>
            </a:xfrm>
            <a:prstGeom prst="roundRect">
              <a:avLst/>
            </a:prstGeom>
            <a:solidFill>
              <a:srgbClr val="FFC9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60446" y="2078502"/>
              <a:ext cx="9235811" cy="1474525"/>
            </a:xfrm>
            <a:prstGeom prst="roundRect">
              <a:avLst/>
            </a:prstGeom>
            <a:solidFill>
              <a:srgbClr val="FFC9C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748890" y="523719"/>
              <a:ext cx="527884" cy="3017197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dirty="0"/>
                <a:t>Congruent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48898" y="3609061"/>
              <a:ext cx="527884" cy="3017197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dirty="0"/>
                <a:t>Incongruent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22362" y="3821203"/>
              <a:ext cx="527884" cy="1035405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dirty="0"/>
                <a:t>Short SOA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22362" y="5371293"/>
              <a:ext cx="527884" cy="1035405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dirty="0"/>
                <a:t>Long SOA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9665" y="6624099"/>
              <a:ext cx="16753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Time from target onset [sec]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flipH="1">
              <a:off x="9156583" y="420404"/>
              <a:ext cx="353943" cy="874549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1100" dirty="0"/>
                <a:t>Ipsilateral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9156583" y="1168627"/>
              <a:ext cx="353943" cy="874549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1100" dirty="0"/>
                <a:t>Contralateral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flipH="1">
              <a:off x="9156583" y="1955282"/>
              <a:ext cx="353943" cy="874549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1100" dirty="0"/>
                <a:t>Ipsilateral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9156583" y="2703505"/>
              <a:ext cx="353943" cy="874549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1100" dirty="0"/>
                <a:t>Contralateral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9156583" y="3496259"/>
              <a:ext cx="353943" cy="915424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1100" dirty="0"/>
                <a:t>Ipsilateral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9156583" y="4244482"/>
              <a:ext cx="353943" cy="915424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1100" dirty="0"/>
                <a:t>Contralateral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9156583" y="5044875"/>
              <a:ext cx="353943" cy="874549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1100" dirty="0"/>
                <a:t>Ipsilateral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9156583" y="5793098"/>
              <a:ext cx="353943" cy="874549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1100" dirty="0"/>
                <a:t>Contralateral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405620" y="518636"/>
              <a:ext cx="461665" cy="148469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dirty="0"/>
                <a:t>Short SOA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22362" y="2272971"/>
              <a:ext cx="527884" cy="1035405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dirty="0"/>
                <a:t>Long SOA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3367" y="5846945"/>
              <a:ext cx="268094" cy="783507"/>
            </a:xfrm>
            <a:prstGeom prst="rect">
              <a:avLst/>
            </a:prstGeom>
            <a:noFill/>
          </p:spPr>
          <p:txBody>
            <a:bodyPr vert="vert270" wrap="square" lIns="0" rIns="0" rtlCol="0" anchor="ctr">
              <a:spAutoFit/>
            </a:bodyPr>
            <a:lstStyle/>
            <a:p>
              <a:pPr algn="ctr"/>
              <a:r>
                <a:rPr lang="en-US" sz="1000" dirty="0"/>
                <a:t>HFBB amplitude [z]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7178" y="6469899"/>
              <a:ext cx="19269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dirty="0"/>
                <a:t>-0.9                    0                           1.4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4704" y="5774701"/>
              <a:ext cx="381388" cy="86177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en-US" sz="850" dirty="0"/>
                <a:t>3</a:t>
              </a:r>
            </a:p>
            <a:p>
              <a:pPr algn="r">
                <a:lnSpc>
                  <a:spcPts val="1200"/>
                </a:lnSpc>
              </a:pPr>
              <a:r>
                <a:rPr lang="en-US" sz="850" dirty="0"/>
                <a:t>2</a:t>
              </a:r>
            </a:p>
            <a:p>
              <a:pPr algn="r">
                <a:lnSpc>
                  <a:spcPts val="1200"/>
                </a:lnSpc>
              </a:pPr>
              <a:r>
                <a:rPr lang="en-US" sz="850" dirty="0"/>
                <a:t>1</a:t>
              </a:r>
            </a:p>
            <a:p>
              <a:pPr algn="r">
                <a:lnSpc>
                  <a:spcPts val="1200"/>
                </a:lnSpc>
              </a:pPr>
              <a:r>
                <a:rPr lang="en-US" sz="850" dirty="0"/>
                <a:t>0</a:t>
              </a:r>
            </a:p>
            <a:p>
              <a:pPr algn="r">
                <a:lnSpc>
                  <a:spcPts val="1200"/>
                </a:lnSpc>
              </a:pPr>
              <a:r>
                <a:rPr lang="en-US" sz="850" dirty="0"/>
                <a:t>-1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776790" y="445131"/>
              <a:ext cx="8443410" cy="6143641"/>
              <a:chOff x="776790" y="436253"/>
              <a:chExt cx="8443410" cy="6143641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/>
              <a:srcRect l="13089" t="6552" r="57233" b="51791"/>
              <a:stretch/>
            </p:blipFill>
            <p:spPr>
              <a:xfrm>
                <a:off x="6540499" y="5814873"/>
                <a:ext cx="1219201" cy="765021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776790" y="436253"/>
                <a:ext cx="8443410" cy="6127765"/>
                <a:chOff x="776790" y="265490"/>
                <a:chExt cx="8443410" cy="6298034"/>
              </a:xfrm>
            </p:grpSpPr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089" t="6293" r="57852" b="53252"/>
                <a:stretch/>
              </p:blipFill>
              <p:spPr>
                <a:xfrm>
                  <a:off x="6540499" y="381061"/>
                  <a:ext cx="1193801" cy="742950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243" t="7598" r="57543" b="53330"/>
                <a:stretch/>
              </p:blipFill>
              <p:spPr>
                <a:xfrm>
                  <a:off x="6546849" y="1079555"/>
                  <a:ext cx="1200151" cy="717551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3243" t="5446" r="57698" b="53408"/>
                <a:stretch/>
              </p:blipFill>
              <p:spPr>
                <a:xfrm>
                  <a:off x="6546849" y="1968930"/>
                  <a:ext cx="1193801" cy="755650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2934" t="6751" r="57542" b="53486"/>
                <a:stretch/>
              </p:blipFill>
              <p:spPr>
                <a:xfrm>
                  <a:off x="6534149" y="2667429"/>
                  <a:ext cx="1212851" cy="730251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3242" t="5498" r="57389" b="53010"/>
                <a:stretch/>
              </p:blipFill>
              <p:spPr>
                <a:xfrm>
                  <a:off x="6546849" y="3552051"/>
                  <a:ext cx="1206501" cy="762000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089" t="8877" r="57388" b="53780"/>
                <a:stretch/>
              </p:blipFill>
              <p:spPr>
                <a:xfrm>
                  <a:off x="6540499" y="4288651"/>
                  <a:ext cx="1212851" cy="685801"/>
                </a:xfrm>
                <a:prstGeom prst="rect">
                  <a:avLst/>
                </a:prstGeom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3089" t="7140" r="57697" b="53442"/>
                <a:stretch/>
              </p:blipFill>
              <p:spPr>
                <a:xfrm>
                  <a:off x="6540499" y="5150651"/>
                  <a:ext cx="1200151" cy="723900"/>
                </a:xfrm>
                <a:prstGeom prst="rect">
                  <a:avLst/>
                </a:prstGeom>
              </p:spPr>
            </p:pic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2957" t="6570" r="57308" b="53374"/>
                <a:stretch/>
              </p:blipFill>
              <p:spPr>
                <a:xfrm>
                  <a:off x="776790" y="386165"/>
                  <a:ext cx="1221519" cy="735634"/>
                </a:xfrm>
                <a:prstGeom prst="rect">
                  <a:avLst/>
                </a:prstGeom>
              </p:spPr>
            </p:pic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3149" t="7253" r="57500" b="53447"/>
                <a:stretch/>
              </p:blipFill>
              <p:spPr>
                <a:xfrm>
                  <a:off x="784671" y="1073218"/>
                  <a:ext cx="1205758" cy="721755"/>
                </a:xfrm>
                <a:prstGeom prst="rect">
                  <a:avLst/>
                </a:prstGeom>
              </p:spPr>
            </p:pic>
            <p:pic>
              <p:nvPicPr>
                <p:cNvPr id="85" name="Picture 84"/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13150" t="7556" r="57500" b="53899"/>
                <a:stretch/>
              </p:blipFill>
              <p:spPr>
                <a:xfrm>
                  <a:off x="784671" y="2007700"/>
                  <a:ext cx="1205758" cy="707874"/>
                </a:xfrm>
                <a:prstGeom prst="rect">
                  <a:avLst/>
                </a:prstGeom>
              </p:spPr>
            </p:pic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2959" t="7104" r="57307" b="51705"/>
                <a:stretch/>
              </p:blipFill>
              <p:spPr>
                <a:xfrm>
                  <a:off x="776790" y="2673934"/>
                  <a:ext cx="1221519" cy="756455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 rotWithShape="1">
                <a:blip r:embed="rId14"/>
                <a:srcRect l="13061" t="7032" r="57691" b="53290"/>
                <a:stretch/>
              </p:blipFill>
              <p:spPr>
                <a:xfrm>
                  <a:off x="781049" y="3580221"/>
                  <a:ext cx="1201497" cy="728693"/>
                </a:xfrm>
                <a:prstGeom prst="rect">
                  <a:avLst/>
                </a:prstGeom>
              </p:spPr>
            </p:pic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2959" t="7335" r="57691" b="52986"/>
                <a:stretch/>
              </p:blipFill>
              <p:spPr>
                <a:xfrm>
                  <a:off x="776790" y="4260335"/>
                  <a:ext cx="1205758" cy="728695"/>
                </a:xfrm>
                <a:prstGeom prst="rect">
                  <a:avLst/>
                </a:prstGeom>
              </p:spPr>
            </p:pic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12959" t="7262" r="57499" b="52304"/>
                <a:stretch/>
              </p:blipFill>
              <p:spPr>
                <a:xfrm>
                  <a:off x="776790" y="5152888"/>
                  <a:ext cx="1213638" cy="742574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2959" t="7188" r="57691" b="52756"/>
                <a:stretch/>
              </p:blipFill>
              <p:spPr>
                <a:xfrm>
                  <a:off x="776790" y="5826063"/>
                  <a:ext cx="1205758" cy="735635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13113" t="6984" r="57634" b="53598"/>
                <a:stretch/>
              </p:blipFill>
              <p:spPr>
                <a:xfrm>
                  <a:off x="3662362" y="393755"/>
                  <a:ext cx="1201737" cy="723900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 rotWithShape="1">
                <a:blip r:embed="rId19"/>
                <a:srcRect l="13152" t="6906" r="57634" b="53676"/>
                <a:stretch/>
              </p:blipFill>
              <p:spPr>
                <a:xfrm>
                  <a:off x="3663950" y="1066862"/>
                  <a:ext cx="1200150" cy="723900"/>
                </a:xfrm>
                <a:prstGeom prst="rect">
                  <a:avLst/>
                </a:prstGeom>
              </p:spPr>
            </p:pic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12998" t="6828" r="57324" b="52717"/>
                <a:stretch/>
              </p:blipFill>
              <p:spPr>
                <a:xfrm>
                  <a:off x="3657600" y="1994330"/>
                  <a:ext cx="1219200" cy="742950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 rotWithShape="1">
                <a:blip r:embed="rId21"/>
                <a:srcRect l="13307" t="6405" r="57633" b="53486"/>
                <a:stretch/>
              </p:blipFill>
              <p:spPr>
                <a:xfrm>
                  <a:off x="3670300" y="2661080"/>
                  <a:ext cx="1193800" cy="736600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 rotWithShape="1">
                <a:blip r:embed="rId22"/>
                <a:srcRect l="13152" t="6881" r="57015" b="51973"/>
                <a:stretch/>
              </p:blipFill>
              <p:spPr>
                <a:xfrm>
                  <a:off x="3663950" y="3577452"/>
                  <a:ext cx="1225550" cy="755650"/>
                </a:xfrm>
                <a:prstGeom prst="rect">
                  <a:avLst/>
                </a:prstGeom>
              </p:spPr>
            </p:pic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 rotWithShape="1">
                <a:blip r:embed="rId23"/>
                <a:srcRect l="12998" r="57324" b="53780"/>
                <a:stretch/>
              </p:blipFill>
              <p:spPr>
                <a:xfrm>
                  <a:off x="3657600" y="4125617"/>
                  <a:ext cx="1219200" cy="848835"/>
                </a:xfrm>
                <a:prstGeom prst="rect">
                  <a:avLst/>
                </a:prstGeom>
              </p:spPr>
            </p:pic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 rotWithShape="1">
                <a:blip r:embed="rId24"/>
                <a:srcRect l="12998" t="7139" r="57479" b="52406"/>
                <a:stretch/>
              </p:blipFill>
              <p:spPr>
                <a:xfrm>
                  <a:off x="3657600" y="5150650"/>
                  <a:ext cx="1212850" cy="742951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13107" t="7676" r="57215" b="52561"/>
                <a:stretch/>
              </p:blipFill>
              <p:spPr>
                <a:xfrm>
                  <a:off x="2222500" y="406464"/>
                  <a:ext cx="1219200" cy="730250"/>
                </a:xfrm>
                <a:prstGeom prst="rect">
                  <a:avLst/>
                </a:prstGeom>
              </p:spPr>
            </p:pic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 rotWithShape="1">
                <a:blip r:embed="rId26"/>
                <a:srcRect l="13152" t="8100" r="57479" b="53174"/>
                <a:stretch/>
              </p:blipFill>
              <p:spPr>
                <a:xfrm>
                  <a:off x="3663950" y="5842799"/>
                  <a:ext cx="1206500" cy="711201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 rotWithShape="1">
                <a:blip r:embed="rId27"/>
                <a:srcRect l="13107" t="6907" r="57524" b="52638"/>
                <a:stretch/>
              </p:blipFill>
              <p:spPr>
                <a:xfrm>
                  <a:off x="2222500" y="1066862"/>
                  <a:ext cx="1206500" cy="742951"/>
                </a:xfrm>
                <a:prstGeom prst="rect">
                  <a:avLst/>
                </a:prstGeom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 rotWithShape="1">
                <a:blip r:embed="rId28"/>
                <a:srcRect l="13261" t="6137" r="57524" b="53754"/>
                <a:stretch/>
              </p:blipFill>
              <p:spPr>
                <a:xfrm>
                  <a:off x="2228850" y="1981629"/>
                  <a:ext cx="1200150" cy="736600"/>
                </a:xfrm>
                <a:prstGeom prst="rect">
                  <a:avLst/>
                </a:prstGeom>
              </p:spPr>
            </p:pic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 rotWithShape="1">
                <a:blip r:embed="rId28"/>
                <a:srcRect l="12952" t="7788" r="57215" b="53486"/>
                <a:stretch/>
              </p:blipFill>
              <p:spPr>
                <a:xfrm>
                  <a:off x="2216150" y="2686479"/>
                  <a:ext cx="1225550" cy="711201"/>
                </a:xfrm>
                <a:prstGeom prst="rect">
                  <a:avLst/>
                </a:prstGeom>
              </p:spPr>
            </p:pic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 rotWithShape="1">
                <a:blip r:embed="rId29"/>
                <a:srcRect l="13107" t="7918" r="57679" b="52665"/>
                <a:stretch/>
              </p:blipFill>
              <p:spPr>
                <a:xfrm>
                  <a:off x="2222500" y="3596502"/>
                  <a:ext cx="1200150" cy="723900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 rotWithShape="1">
                <a:blip r:embed="rId30"/>
                <a:srcRect l="12952" t="5419" r="57524" b="53088"/>
                <a:stretch/>
              </p:blipFill>
              <p:spPr>
                <a:xfrm>
                  <a:off x="2216150" y="4225151"/>
                  <a:ext cx="1212850" cy="762001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31"/>
                <a:srcRect l="13571" t="7140" r="57369" b="53443"/>
                <a:stretch/>
              </p:blipFill>
              <p:spPr>
                <a:xfrm>
                  <a:off x="2241550" y="5150650"/>
                  <a:ext cx="1193800" cy="723901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 rotWithShape="1">
                <a:blip r:embed="rId32"/>
                <a:srcRect l="13107" t="6716" r="57679" b="53521"/>
                <a:stretch/>
              </p:blipFill>
              <p:spPr>
                <a:xfrm>
                  <a:off x="2222500" y="5817401"/>
                  <a:ext cx="1200150" cy="730251"/>
                </a:xfrm>
                <a:prstGeom prst="rect">
                  <a:avLst/>
                </a:prstGeom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33"/>
                <a:srcRect l="13043" t="8022" r="57742" b="53944"/>
                <a:stretch/>
              </p:blipFill>
              <p:spPr>
                <a:xfrm>
                  <a:off x="5099049" y="412810"/>
                  <a:ext cx="1200151" cy="698500"/>
                </a:xfrm>
                <a:prstGeom prst="rect">
                  <a:avLst/>
                </a:prstGeom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34"/>
                <a:srcRect l="12889" t="7253" r="57279" b="53676"/>
                <a:stretch/>
              </p:blipFill>
              <p:spPr>
                <a:xfrm>
                  <a:off x="5092700" y="1073210"/>
                  <a:ext cx="1225549" cy="717549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35"/>
                <a:srcRect l="13043" t="8212" r="57433" b="53062"/>
                <a:stretch/>
              </p:blipFill>
              <p:spPr>
                <a:xfrm>
                  <a:off x="5099049" y="2019729"/>
                  <a:ext cx="1212851" cy="711200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36"/>
                <a:srcRect l="12889" t="7788" r="57588" b="53486"/>
                <a:stretch/>
              </p:blipFill>
              <p:spPr>
                <a:xfrm>
                  <a:off x="5092699" y="2686479"/>
                  <a:ext cx="1212851" cy="711201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37"/>
                <a:srcRect l="13043" t="7572" r="57433" b="53011"/>
                <a:stretch/>
              </p:blipFill>
              <p:spPr>
                <a:xfrm>
                  <a:off x="5099049" y="3590151"/>
                  <a:ext cx="1212851" cy="723900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38"/>
                <a:srcRect l="12889" t="6457" r="57433" b="53435"/>
                <a:stretch/>
              </p:blipFill>
              <p:spPr>
                <a:xfrm>
                  <a:off x="5092699" y="4244201"/>
                  <a:ext cx="1219201" cy="736601"/>
                </a:xfrm>
                <a:prstGeom prst="rect">
                  <a:avLst/>
                </a:prstGeom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 rotWithShape="1">
                <a:blip r:embed="rId39"/>
                <a:srcRect l="13043" t="7831" r="57588" b="53097"/>
                <a:stretch/>
              </p:blipFill>
              <p:spPr>
                <a:xfrm>
                  <a:off x="5099049" y="5163349"/>
                  <a:ext cx="1206501" cy="717551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 rotWithShape="1">
                <a:blip r:embed="rId40"/>
                <a:srcRect l="13198" t="7753" r="57897" b="53521"/>
                <a:stretch/>
              </p:blipFill>
              <p:spPr>
                <a:xfrm>
                  <a:off x="5105400" y="5836452"/>
                  <a:ext cx="1187450" cy="711199"/>
                </a:xfrm>
                <a:prstGeom prst="rect">
                  <a:avLst/>
                </a:prstGeom>
              </p:spPr>
            </p:pic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41"/>
                <a:srcRect l="13134" r="57189" b="51351"/>
                <a:stretch/>
              </p:blipFill>
              <p:spPr>
                <a:xfrm>
                  <a:off x="7981950" y="265490"/>
                  <a:ext cx="1219200" cy="893445"/>
                </a:xfrm>
                <a:prstGeom prst="rect">
                  <a:avLst/>
                </a:prstGeom>
              </p:spPr>
            </p:pic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 rotWithShape="1">
                <a:blip r:embed="rId42"/>
                <a:srcRect l="12901" r="56725" b="51774"/>
                <a:stretch/>
              </p:blipFill>
              <p:spPr>
                <a:xfrm>
                  <a:off x="7972425" y="940022"/>
                  <a:ext cx="1247775" cy="885667"/>
                </a:xfrm>
                <a:prstGeom prst="rect">
                  <a:avLst/>
                </a:prstGeom>
              </p:spPr>
            </p:pic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43"/>
                <a:srcRect l="13134" t="7866" r="57652" b="53235"/>
                <a:stretch/>
              </p:blipFill>
              <p:spPr>
                <a:xfrm>
                  <a:off x="7981949" y="2013380"/>
                  <a:ext cx="1200151" cy="714375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 rotWithShape="1">
                <a:blip r:embed="rId44"/>
                <a:srcRect l="13134" t="6923" r="57420" b="53659"/>
                <a:stretch/>
              </p:blipFill>
              <p:spPr>
                <a:xfrm>
                  <a:off x="7981950" y="2670605"/>
                  <a:ext cx="1209676" cy="723900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45"/>
                <a:srcRect l="12903" t="6708" r="57883" b="53875"/>
                <a:stretch/>
              </p:blipFill>
              <p:spPr>
                <a:xfrm>
                  <a:off x="7972425" y="3574276"/>
                  <a:ext cx="1200150" cy="723901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 rotWithShape="1">
                <a:blip r:embed="rId46"/>
                <a:srcRect l="13366" t="7321" r="57884" b="53780"/>
                <a:stretch/>
              </p:blipFill>
              <p:spPr>
                <a:xfrm>
                  <a:off x="7991475" y="4260077"/>
                  <a:ext cx="1181100" cy="714375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47"/>
                <a:srcRect l="13135" t="6795" r="57188" b="52751"/>
                <a:stretch/>
              </p:blipFill>
              <p:spPr>
                <a:xfrm>
                  <a:off x="7981950" y="5144301"/>
                  <a:ext cx="1219200" cy="742950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8"/>
                <a:srcRect l="13134" t="7408" r="57652" b="52656"/>
                <a:stretch/>
              </p:blipFill>
              <p:spPr>
                <a:xfrm>
                  <a:off x="7981950" y="5830099"/>
                  <a:ext cx="1200150" cy="733425"/>
                </a:xfrm>
                <a:prstGeom prst="rect">
                  <a:avLst/>
                </a:prstGeom>
              </p:spPr>
            </p:pic>
          </p:grpSp>
        </p:grpSp>
        <p:sp>
          <p:nvSpPr>
            <p:cNvPr id="14" name="TextBox 13"/>
            <p:cNvSpPr txBox="1"/>
            <p:nvPr/>
          </p:nvSpPr>
          <p:spPr>
            <a:xfrm>
              <a:off x="784671" y="296499"/>
              <a:ext cx="1165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93 electrodes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36672" y="296499"/>
              <a:ext cx="11669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97 electrodes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4019" y="296499"/>
              <a:ext cx="1155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67 electrodes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13136" y="296499"/>
              <a:ext cx="11730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60 electrodes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59495" y="296499"/>
              <a:ext cx="1174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259 electrodes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88613" y="296499"/>
              <a:ext cx="116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68 electrodes</a:t>
              </a:r>
            </a:p>
          </p:txBody>
        </p:sp>
      </p:grpSp>
      <p:cxnSp>
        <p:nvCxnSpPr>
          <p:cNvPr id="95" name="Straight Connector 94"/>
          <p:cNvCxnSpPr/>
          <p:nvPr/>
        </p:nvCxnSpPr>
        <p:spPr>
          <a:xfrm flipV="1">
            <a:off x="1536526" y="5234522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1536526" y="3697444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536526" y="2147603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1536526" y="602658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184351" y="5234522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184351" y="3697444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3184351" y="2147603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3184351" y="602658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4832176" y="5234522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4832176" y="3697444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4832176" y="2147603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4832176" y="602658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80001" y="5234522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480001" y="3697444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480001" y="2147603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480001" y="602658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8146876" y="5234522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8146876" y="3697444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8146876" y="2147603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8146876" y="602658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9794701" y="5234522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794701" y="3697444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9794701" y="2147603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9794701" y="602658"/>
            <a:ext cx="0" cy="12801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1422226" y="61218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070051" y="61218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4717876" y="61218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6365701" y="61218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8032576" y="61218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9680401" y="61218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422226" y="371733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3070051" y="371733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4717876" y="371733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6365701" y="371733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8032576" y="371733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9680401" y="3717333"/>
            <a:ext cx="0" cy="12801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1165051" y="21647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2812876" y="21647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4460701" y="21647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6108526" y="21647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7775401" y="21647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9423226" y="21647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1165051" y="52508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2812876" y="52508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4460701" y="52508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6108526" y="52508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7775401" y="52508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9423226" y="5250858"/>
            <a:ext cx="0" cy="128016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490143" y="338179"/>
            <a:ext cx="3270578" cy="6292273"/>
          </a:xfrm>
          <a:prstGeom prst="roundRect">
            <a:avLst>
              <a:gd name="adj" fmla="val 108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ounded Rectangle 143"/>
          <p:cNvSpPr/>
          <p:nvPr/>
        </p:nvSpPr>
        <p:spPr>
          <a:xfrm>
            <a:off x="9182359" y="338179"/>
            <a:ext cx="1468558" cy="6292273"/>
          </a:xfrm>
          <a:prstGeom prst="roundRect">
            <a:avLst>
              <a:gd name="adj" fmla="val 108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4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/>
          <p:cNvGrpSpPr/>
          <p:nvPr/>
        </p:nvGrpSpPr>
        <p:grpSpPr>
          <a:xfrm>
            <a:off x="4797641" y="297536"/>
            <a:ext cx="2587778" cy="6262929"/>
            <a:chOff x="3187587" y="40037"/>
            <a:chExt cx="2805453" cy="6804776"/>
          </a:xfrm>
        </p:grpSpPr>
        <p:sp>
          <p:nvSpPr>
            <p:cNvPr id="394" name="Rounded Rectangle 393"/>
            <p:cNvSpPr/>
            <p:nvPr/>
          </p:nvSpPr>
          <p:spPr>
            <a:xfrm>
              <a:off x="3187587" y="4580831"/>
              <a:ext cx="2805453" cy="2263982"/>
            </a:xfrm>
            <a:prstGeom prst="roundRect">
              <a:avLst>
                <a:gd name="adj" fmla="val 13226"/>
              </a:avLst>
            </a:prstGeom>
            <a:solidFill>
              <a:srgbClr val="FF66FF">
                <a:alpha val="49804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685867">
                <a:defRPr/>
              </a:pPr>
              <a:endParaRPr lang="en-US" sz="1350" kern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395" name="Rounded Rectangle 394"/>
            <p:cNvSpPr/>
            <p:nvPr/>
          </p:nvSpPr>
          <p:spPr>
            <a:xfrm>
              <a:off x="3187587" y="40038"/>
              <a:ext cx="2805453" cy="2263982"/>
            </a:xfrm>
            <a:prstGeom prst="roundRect">
              <a:avLst>
                <a:gd name="adj" fmla="val 13226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685867">
                <a:defRPr/>
              </a:pPr>
              <a:endParaRPr lang="en-US" sz="1350" kern="0">
                <a:solidFill>
                  <a:prstClr val="black"/>
                </a:solidFill>
                <a:latin typeface="+mj-lt"/>
              </a:endParaRPr>
            </a:p>
          </p:txBody>
        </p:sp>
        <p:grpSp>
          <p:nvGrpSpPr>
            <p:cNvPr id="396" name="Group 395"/>
            <p:cNvGrpSpPr/>
            <p:nvPr/>
          </p:nvGrpSpPr>
          <p:grpSpPr>
            <a:xfrm>
              <a:off x="3258744" y="40037"/>
              <a:ext cx="2663138" cy="250803"/>
              <a:chOff x="255892" y="40036"/>
              <a:chExt cx="2927239" cy="275676"/>
            </a:xfrm>
          </p:grpSpPr>
          <p:sp>
            <p:nvSpPr>
              <p:cNvPr id="400" name="TextBox 399"/>
              <p:cNvSpPr txBox="1"/>
              <p:nvPr/>
            </p:nvSpPr>
            <p:spPr>
              <a:xfrm>
                <a:off x="255892" y="40036"/>
                <a:ext cx="228599" cy="275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401" name="TextBox 400"/>
              <p:cNvSpPr txBox="1"/>
              <p:nvPr/>
            </p:nvSpPr>
            <p:spPr>
              <a:xfrm>
                <a:off x="2954532" y="40036"/>
                <a:ext cx="228599" cy="2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R</a:t>
                </a:r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3258744" y="4579443"/>
              <a:ext cx="2663138" cy="250803"/>
              <a:chOff x="255892" y="40036"/>
              <a:chExt cx="2927239" cy="275676"/>
            </a:xfrm>
          </p:grpSpPr>
          <p:sp>
            <p:nvSpPr>
              <p:cNvPr id="398" name="TextBox 397"/>
              <p:cNvSpPr txBox="1"/>
              <p:nvPr/>
            </p:nvSpPr>
            <p:spPr>
              <a:xfrm>
                <a:off x="255892" y="40036"/>
                <a:ext cx="228599" cy="275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399" name="TextBox 398"/>
              <p:cNvSpPr txBox="1"/>
              <p:nvPr/>
            </p:nvSpPr>
            <p:spPr>
              <a:xfrm>
                <a:off x="2954532" y="40036"/>
                <a:ext cx="228599" cy="2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R</a:t>
                </a:r>
              </a:p>
            </p:txBody>
          </p:sp>
        </p:grpSp>
      </p:grpSp>
      <p:grpSp>
        <p:nvGrpSpPr>
          <p:cNvPr id="402" name="Group 401"/>
          <p:cNvGrpSpPr/>
          <p:nvPr/>
        </p:nvGrpSpPr>
        <p:grpSpPr>
          <a:xfrm>
            <a:off x="7937509" y="297536"/>
            <a:ext cx="2587778" cy="6262928"/>
            <a:chOff x="8609733" y="40038"/>
            <a:chExt cx="2805453" cy="6804775"/>
          </a:xfrm>
        </p:grpSpPr>
        <p:sp>
          <p:nvSpPr>
            <p:cNvPr id="403" name="Rounded Rectangle 402"/>
            <p:cNvSpPr/>
            <p:nvPr/>
          </p:nvSpPr>
          <p:spPr>
            <a:xfrm>
              <a:off x="8609733" y="4580831"/>
              <a:ext cx="2805453" cy="2263982"/>
            </a:xfrm>
            <a:prstGeom prst="roundRect">
              <a:avLst>
                <a:gd name="adj" fmla="val 13226"/>
              </a:avLst>
            </a:prstGeom>
            <a:solidFill>
              <a:sysClr val="windowText" lastClr="000000">
                <a:lumMod val="65000"/>
                <a:lumOff val="35000"/>
                <a:alpha val="50000"/>
              </a:sys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685867">
                <a:defRPr/>
              </a:pPr>
              <a:endParaRPr lang="en-US" sz="1350" kern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04" name="Rounded Rectangle 403"/>
            <p:cNvSpPr/>
            <p:nvPr/>
          </p:nvSpPr>
          <p:spPr>
            <a:xfrm>
              <a:off x="8609733" y="40038"/>
              <a:ext cx="2805453" cy="2263982"/>
            </a:xfrm>
            <a:prstGeom prst="roundRect">
              <a:avLst>
                <a:gd name="adj" fmla="val 13226"/>
              </a:avLst>
            </a:prstGeom>
            <a:solidFill>
              <a:srgbClr val="8FFF8F">
                <a:alpha val="49804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685867">
                <a:defRPr/>
              </a:pPr>
              <a:endParaRPr lang="en-US" sz="1350" kern="0">
                <a:solidFill>
                  <a:prstClr val="black"/>
                </a:solidFill>
                <a:latin typeface="+mj-lt"/>
              </a:endParaRPr>
            </a:p>
          </p:txBody>
        </p:sp>
        <p:grpSp>
          <p:nvGrpSpPr>
            <p:cNvPr id="405" name="Group 404"/>
            <p:cNvGrpSpPr/>
            <p:nvPr/>
          </p:nvGrpSpPr>
          <p:grpSpPr>
            <a:xfrm>
              <a:off x="8680890" y="43581"/>
              <a:ext cx="2663138" cy="250803"/>
              <a:chOff x="255892" y="40036"/>
              <a:chExt cx="2927239" cy="275676"/>
            </a:xfrm>
          </p:grpSpPr>
          <p:sp>
            <p:nvSpPr>
              <p:cNvPr id="409" name="TextBox 408"/>
              <p:cNvSpPr txBox="1"/>
              <p:nvPr/>
            </p:nvSpPr>
            <p:spPr>
              <a:xfrm>
                <a:off x="255892" y="40036"/>
                <a:ext cx="228599" cy="275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410" name="TextBox 409"/>
              <p:cNvSpPr txBox="1"/>
              <p:nvPr/>
            </p:nvSpPr>
            <p:spPr>
              <a:xfrm>
                <a:off x="2954532" y="40036"/>
                <a:ext cx="228599" cy="2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R</a:t>
                </a:r>
              </a:p>
            </p:txBody>
          </p:sp>
        </p:grpSp>
        <p:grpSp>
          <p:nvGrpSpPr>
            <p:cNvPr id="406" name="Group 405"/>
            <p:cNvGrpSpPr/>
            <p:nvPr/>
          </p:nvGrpSpPr>
          <p:grpSpPr>
            <a:xfrm>
              <a:off x="8680890" y="4582988"/>
              <a:ext cx="2663138" cy="250803"/>
              <a:chOff x="255892" y="40036"/>
              <a:chExt cx="2927239" cy="275676"/>
            </a:xfrm>
          </p:grpSpPr>
          <p:sp>
            <p:nvSpPr>
              <p:cNvPr id="407" name="TextBox 406"/>
              <p:cNvSpPr txBox="1"/>
              <p:nvPr/>
            </p:nvSpPr>
            <p:spPr>
              <a:xfrm>
                <a:off x="255892" y="40036"/>
                <a:ext cx="228599" cy="275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2954532" y="40036"/>
                <a:ext cx="228599" cy="2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R</a:t>
                </a:r>
              </a:p>
            </p:txBody>
          </p:sp>
        </p:grpSp>
      </p:grpSp>
      <p:grpSp>
        <p:nvGrpSpPr>
          <p:cNvPr id="411" name="Group 410"/>
          <p:cNvGrpSpPr/>
          <p:nvPr/>
        </p:nvGrpSpPr>
        <p:grpSpPr>
          <a:xfrm>
            <a:off x="1455720" y="2430306"/>
            <a:ext cx="9136183" cy="2016715"/>
            <a:chOff x="1084443" y="2405032"/>
            <a:chExt cx="9904692" cy="2191196"/>
          </a:xfrm>
        </p:grpSpPr>
        <p:pic>
          <p:nvPicPr>
            <p:cNvPr id="412" name="Picture 411"/>
            <p:cNvPicPr>
              <a:picLocks/>
            </p:cNvPicPr>
            <p:nvPr/>
          </p:nvPicPr>
          <p:blipFill rotWithShape="1">
            <a:blip r:embed="rId15"/>
            <a:srcRect l="13161" t="7761" r="57894" b="53071"/>
            <a:stretch/>
          </p:blipFill>
          <p:spPr>
            <a:xfrm>
              <a:off x="8581361" y="3479236"/>
              <a:ext cx="1895475" cy="800100"/>
            </a:xfrm>
            <a:prstGeom prst="rect">
              <a:avLst/>
            </a:prstGeom>
          </p:spPr>
        </p:pic>
        <p:pic>
          <p:nvPicPr>
            <p:cNvPr id="413" name="Picture 412"/>
            <p:cNvPicPr>
              <a:picLocks/>
            </p:cNvPicPr>
            <p:nvPr/>
          </p:nvPicPr>
          <p:blipFill rotWithShape="1">
            <a:blip r:embed="rId16"/>
            <a:srcRect l="13036" t="6829" r="57583" b="52604"/>
            <a:stretch/>
          </p:blipFill>
          <p:spPr>
            <a:xfrm>
              <a:off x="3728373" y="3464949"/>
              <a:ext cx="1924050" cy="828675"/>
            </a:xfrm>
            <a:prstGeom prst="rect">
              <a:avLst/>
            </a:prstGeom>
          </p:spPr>
        </p:pic>
        <p:pic>
          <p:nvPicPr>
            <p:cNvPr id="414" name="Picture 413"/>
            <p:cNvPicPr>
              <a:picLocks/>
            </p:cNvPicPr>
            <p:nvPr/>
          </p:nvPicPr>
          <p:blipFill rotWithShape="1">
            <a:blip r:embed="rId17"/>
            <a:srcRect l="13162" t="7402" r="57748" b="52963"/>
            <a:stretch/>
          </p:blipFill>
          <p:spPr>
            <a:xfrm>
              <a:off x="8576598" y="2598175"/>
              <a:ext cx="1905000" cy="809625"/>
            </a:xfrm>
            <a:prstGeom prst="rect">
              <a:avLst/>
            </a:prstGeom>
          </p:spPr>
        </p:pic>
        <p:pic>
          <p:nvPicPr>
            <p:cNvPr id="415" name="Picture 414"/>
            <p:cNvPicPr>
              <a:picLocks/>
            </p:cNvPicPr>
            <p:nvPr/>
          </p:nvPicPr>
          <p:blipFill rotWithShape="1">
            <a:blip r:embed="rId18"/>
            <a:srcRect l="12977" t="6936" r="57787" b="52963"/>
            <a:stretch/>
          </p:blipFill>
          <p:spPr>
            <a:xfrm>
              <a:off x="6528724" y="2593412"/>
              <a:ext cx="1914525" cy="819150"/>
            </a:xfrm>
            <a:prstGeom prst="rect">
              <a:avLst/>
            </a:prstGeom>
          </p:spPr>
        </p:pic>
        <p:pic>
          <p:nvPicPr>
            <p:cNvPr id="416" name="Picture 415"/>
            <p:cNvPicPr>
              <a:picLocks/>
            </p:cNvPicPr>
            <p:nvPr/>
          </p:nvPicPr>
          <p:blipFill rotWithShape="1">
            <a:blip r:embed="rId19"/>
            <a:srcRect l="13036" t="6384" r="57583" b="53049"/>
            <a:stretch/>
          </p:blipFill>
          <p:spPr>
            <a:xfrm>
              <a:off x="3728373" y="2588650"/>
              <a:ext cx="1924050" cy="828675"/>
            </a:xfrm>
            <a:prstGeom prst="rect">
              <a:avLst/>
            </a:prstGeom>
          </p:spPr>
        </p:pic>
        <p:pic>
          <p:nvPicPr>
            <p:cNvPr id="417" name="Picture 416"/>
            <p:cNvPicPr>
              <a:picLocks/>
            </p:cNvPicPr>
            <p:nvPr/>
          </p:nvPicPr>
          <p:blipFill rotWithShape="1">
            <a:blip r:embed="rId20"/>
            <a:srcRect l="12853" t="6384" r="57475" b="52116"/>
            <a:stretch/>
          </p:blipFill>
          <p:spPr>
            <a:xfrm>
              <a:off x="1690022" y="2579125"/>
              <a:ext cx="1943101" cy="847725"/>
            </a:xfrm>
            <a:prstGeom prst="rect">
              <a:avLst/>
            </a:prstGeom>
          </p:spPr>
        </p:pic>
        <p:pic>
          <p:nvPicPr>
            <p:cNvPr id="418" name="Picture 417"/>
            <p:cNvPicPr>
              <a:picLocks/>
            </p:cNvPicPr>
            <p:nvPr/>
          </p:nvPicPr>
          <p:blipFill rotWithShape="1">
            <a:blip r:embed="rId21"/>
            <a:srcRect l="12853" t="6362" r="57621" b="52138"/>
            <a:stretch/>
          </p:blipFill>
          <p:spPr>
            <a:xfrm>
              <a:off x="1694785" y="3455424"/>
              <a:ext cx="1933575" cy="847725"/>
            </a:xfrm>
            <a:prstGeom prst="rect">
              <a:avLst/>
            </a:prstGeom>
          </p:spPr>
        </p:pic>
        <p:grpSp>
          <p:nvGrpSpPr>
            <p:cNvPr id="419" name="Group 418"/>
            <p:cNvGrpSpPr/>
            <p:nvPr/>
          </p:nvGrpSpPr>
          <p:grpSpPr>
            <a:xfrm>
              <a:off x="1463248" y="3433652"/>
              <a:ext cx="313160" cy="965864"/>
              <a:chOff x="1859200" y="3290777"/>
              <a:chExt cx="313160" cy="965864"/>
            </a:xfrm>
          </p:grpSpPr>
          <p:sp>
            <p:nvSpPr>
              <p:cNvPr id="453" name="TextBox 452"/>
              <p:cNvSpPr txBox="1"/>
              <p:nvPr/>
            </p:nvSpPr>
            <p:spPr>
              <a:xfrm>
                <a:off x="1859200" y="3989118"/>
                <a:ext cx="313160" cy="2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-1</a:t>
                </a:r>
              </a:p>
            </p:txBody>
          </p:sp>
          <p:sp>
            <p:nvSpPr>
              <p:cNvPr id="454" name="TextBox 453"/>
              <p:cNvSpPr txBox="1"/>
              <p:nvPr/>
            </p:nvSpPr>
            <p:spPr>
              <a:xfrm>
                <a:off x="1900908" y="3814533"/>
                <a:ext cx="271452" cy="2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0</a:t>
                </a:r>
              </a:p>
            </p:txBody>
          </p:sp>
          <p:sp>
            <p:nvSpPr>
              <p:cNvPr id="455" name="TextBox 454"/>
              <p:cNvSpPr txBox="1"/>
              <p:nvPr/>
            </p:nvSpPr>
            <p:spPr>
              <a:xfrm>
                <a:off x="1900908" y="3465362"/>
                <a:ext cx="271452" cy="2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2</a:t>
                </a:r>
              </a:p>
            </p:txBody>
          </p:sp>
          <p:sp>
            <p:nvSpPr>
              <p:cNvPr id="456" name="TextBox 455"/>
              <p:cNvSpPr txBox="1"/>
              <p:nvPr/>
            </p:nvSpPr>
            <p:spPr>
              <a:xfrm>
                <a:off x="1900908" y="3639947"/>
                <a:ext cx="271452" cy="2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1</a:t>
                </a:r>
              </a:p>
            </p:txBody>
          </p:sp>
          <p:sp>
            <p:nvSpPr>
              <p:cNvPr id="457" name="TextBox 456"/>
              <p:cNvSpPr txBox="1"/>
              <p:nvPr/>
            </p:nvSpPr>
            <p:spPr>
              <a:xfrm>
                <a:off x="1900908" y="3290777"/>
                <a:ext cx="271452" cy="2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420" name="Group 419"/>
            <p:cNvGrpSpPr/>
            <p:nvPr/>
          </p:nvGrpSpPr>
          <p:grpSpPr>
            <a:xfrm>
              <a:off x="1550215" y="4201904"/>
              <a:ext cx="2219381" cy="280624"/>
              <a:chOff x="1946167" y="4074040"/>
              <a:chExt cx="2219381" cy="280624"/>
            </a:xfrm>
          </p:grpSpPr>
          <p:sp>
            <p:nvSpPr>
              <p:cNvPr id="450" name="TextBox 449"/>
              <p:cNvSpPr txBox="1"/>
              <p:nvPr/>
            </p:nvSpPr>
            <p:spPr>
              <a:xfrm>
                <a:off x="3789776" y="4074040"/>
                <a:ext cx="375772" cy="26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1.4</a:t>
                </a:r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1946167" y="4077887"/>
                <a:ext cx="419167" cy="26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-0.9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2718225" y="4087141"/>
                <a:ext cx="263214" cy="26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0 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p:grpSp>
        <p:sp>
          <p:nvSpPr>
            <p:cNvPr id="421" name="TextBox 420"/>
            <p:cNvSpPr txBox="1"/>
            <p:nvPr/>
          </p:nvSpPr>
          <p:spPr>
            <a:xfrm>
              <a:off x="1753209" y="4320344"/>
              <a:ext cx="1911975" cy="275884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Time from target onset [sec]</a:t>
              </a:r>
              <a:endPara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pic>
          <p:nvPicPr>
            <p:cNvPr id="422" name="Picture 421"/>
            <p:cNvPicPr>
              <a:picLocks/>
            </p:cNvPicPr>
            <p:nvPr/>
          </p:nvPicPr>
          <p:blipFill rotWithShape="1">
            <a:blip r:embed="rId22"/>
            <a:srcRect l="13123" t="7295" r="57787" b="53070"/>
            <a:stretch/>
          </p:blipFill>
          <p:spPr>
            <a:xfrm>
              <a:off x="6533486" y="3474474"/>
              <a:ext cx="1905000" cy="809625"/>
            </a:xfrm>
            <a:prstGeom prst="rect">
              <a:avLst/>
            </a:prstGeom>
          </p:spPr>
        </p:pic>
        <p:sp>
          <p:nvSpPr>
            <p:cNvPr id="423" name="TextBox 422"/>
            <p:cNvSpPr txBox="1"/>
            <p:nvPr/>
          </p:nvSpPr>
          <p:spPr>
            <a:xfrm>
              <a:off x="10362604" y="2602371"/>
              <a:ext cx="375374" cy="74126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Congruent</a:t>
              </a:r>
              <a:endPara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24" name="TextBox 423"/>
            <p:cNvSpPr txBox="1"/>
            <p:nvPr/>
          </p:nvSpPr>
          <p:spPr>
            <a:xfrm>
              <a:off x="10362604" y="3472949"/>
              <a:ext cx="375374" cy="81267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Incongruent</a:t>
              </a:r>
              <a:endPara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0588736" y="2971286"/>
              <a:ext cx="400399" cy="915432"/>
            </a:xfrm>
            <a:prstGeom prst="rect">
              <a:avLst/>
            </a:prstGeom>
            <a:noFill/>
          </p:spPr>
          <p:txBody>
            <a:bodyPr vert="vert" wrap="none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lt"/>
                </a:rPr>
                <a:t>Long SOA</a:t>
              </a: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26" name="TextBox 425"/>
            <p:cNvSpPr txBox="1"/>
            <p:nvPr/>
          </p:nvSpPr>
          <p:spPr>
            <a:xfrm>
              <a:off x="5519736" y="2602371"/>
              <a:ext cx="375374" cy="74126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Congruent</a:t>
              </a:r>
              <a:endPara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5519731" y="3472949"/>
              <a:ext cx="375374" cy="81267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Incongruent</a:t>
              </a:r>
              <a:endPara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5741548" y="2946030"/>
              <a:ext cx="400399" cy="965942"/>
            </a:xfrm>
            <a:prstGeom prst="rect">
              <a:avLst/>
            </a:prstGeom>
            <a:noFill/>
          </p:spPr>
          <p:txBody>
            <a:bodyPr vert="vert" wrap="none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+mj-lt"/>
                </a:rPr>
                <a:t>Short SOA</a:t>
              </a: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29" name="TextBox 428"/>
            <p:cNvSpPr txBox="1"/>
            <p:nvPr/>
          </p:nvSpPr>
          <p:spPr>
            <a:xfrm>
              <a:off x="1084443" y="3508987"/>
              <a:ext cx="550548" cy="74060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HFBB </a:t>
              </a: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power 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[z]</a:t>
              </a:r>
              <a:endPara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cxnSp>
          <p:nvCxnSpPr>
            <p:cNvPr id="430" name="Straight Connector 429"/>
            <p:cNvCxnSpPr/>
            <p:nvPr/>
          </p:nvCxnSpPr>
          <p:spPr>
            <a:xfrm flipV="1">
              <a:off x="2434551" y="2607241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1" name="Straight Connector 430"/>
            <p:cNvCxnSpPr/>
            <p:nvPr/>
          </p:nvCxnSpPr>
          <p:spPr>
            <a:xfrm flipV="1">
              <a:off x="7288792" y="2607241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2" name="Straight Connector 431"/>
            <p:cNvCxnSpPr/>
            <p:nvPr/>
          </p:nvCxnSpPr>
          <p:spPr>
            <a:xfrm flipV="1">
              <a:off x="2320251" y="2607241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3" name="Straight Connector 432"/>
            <p:cNvCxnSpPr/>
            <p:nvPr/>
          </p:nvCxnSpPr>
          <p:spPr>
            <a:xfrm flipV="1">
              <a:off x="6783967" y="2607241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4" name="Straight Connector 433"/>
            <p:cNvCxnSpPr/>
            <p:nvPr/>
          </p:nvCxnSpPr>
          <p:spPr>
            <a:xfrm flipV="1">
              <a:off x="7286861" y="3513526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5" name="Straight Connector 434"/>
            <p:cNvCxnSpPr/>
            <p:nvPr/>
          </p:nvCxnSpPr>
          <p:spPr>
            <a:xfrm flipV="1">
              <a:off x="6782036" y="3513526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6" name="Straight Connector 435"/>
            <p:cNvCxnSpPr/>
            <p:nvPr/>
          </p:nvCxnSpPr>
          <p:spPr>
            <a:xfrm flipV="1">
              <a:off x="9336667" y="2607241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7" name="Straight Connector 436"/>
            <p:cNvCxnSpPr/>
            <p:nvPr/>
          </p:nvCxnSpPr>
          <p:spPr>
            <a:xfrm flipV="1">
              <a:off x="8831842" y="2607241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8" name="Straight Connector 437"/>
            <p:cNvCxnSpPr/>
            <p:nvPr/>
          </p:nvCxnSpPr>
          <p:spPr>
            <a:xfrm flipV="1">
              <a:off x="9334736" y="3513526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9" name="Straight Connector 438"/>
            <p:cNvCxnSpPr/>
            <p:nvPr/>
          </p:nvCxnSpPr>
          <p:spPr>
            <a:xfrm flipV="1">
              <a:off x="8829911" y="3513526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0" name="Straight Connector 439"/>
            <p:cNvCxnSpPr/>
            <p:nvPr/>
          </p:nvCxnSpPr>
          <p:spPr>
            <a:xfrm flipV="1">
              <a:off x="2434551" y="3513526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1" name="Straight Connector 440"/>
            <p:cNvCxnSpPr/>
            <p:nvPr/>
          </p:nvCxnSpPr>
          <p:spPr>
            <a:xfrm flipV="1">
              <a:off x="2320251" y="3513526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2" name="Straight Connector 441"/>
            <p:cNvCxnSpPr/>
            <p:nvPr/>
          </p:nvCxnSpPr>
          <p:spPr>
            <a:xfrm flipV="1">
              <a:off x="4482426" y="3513526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3" name="Straight Connector 442"/>
            <p:cNvCxnSpPr/>
            <p:nvPr/>
          </p:nvCxnSpPr>
          <p:spPr>
            <a:xfrm flipV="1">
              <a:off x="4368126" y="3513526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4" name="Straight Connector 443"/>
            <p:cNvCxnSpPr/>
            <p:nvPr/>
          </p:nvCxnSpPr>
          <p:spPr>
            <a:xfrm flipV="1">
              <a:off x="4482426" y="2607241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5" name="Straight Connector 444"/>
            <p:cNvCxnSpPr/>
            <p:nvPr/>
          </p:nvCxnSpPr>
          <p:spPr>
            <a:xfrm flipV="1">
              <a:off x="4368126" y="2607241"/>
              <a:ext cx="0" cy="731520"/>
            </a:xfrm>
            <a:prstGeom prst="line">
              <a:avLst/>
            </a:prstGeom>
            <a:noFill/>
            <a:ln w="9525" cap="flat" cmpd="sng" algn="ctr">
              <a:solidFill>
                <a:srgbClr val="5B9BD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6" name="TextBox 445"/>
            <p:cNvSpPr txBox="1"/>
            <p:nvPr/>
          </p:nvSpPr>
          <p:spPr>
            <a:xfrm>
              <a:off x="2065322" y="2405032"/>
              <a:ext cx="1192508" cy="275884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Ipsilateral Target</a:t>
              </a:r>
              <a:endPara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47" name="TextBox 446"/>
            <p:cNvSpPr txBox="1"/>
            <p:nvPr/>
          </p:nvSpPr>
          <p:spPr>
            <a:xfrm>
              <a:off x="3982056" y="2405032"/>
              <a:ext cx="1416690" cy="275884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Contralateral Target</a:t>
              </a:r>
              <a:endPara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6889734" y="2405032"/>
              <a:ext cx="1192508" cy="275884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Ipsilateral Target</a:t>
              </a:r>
              <a:endPara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49" name="TextBox 448"/>
            <p:cNvSpPr txBox="1"/>
            <p:nvPr/>
          </p:nvSpPr>
          <p:spPr>
            <a:xfrm>
              <a:off x="8820754" y="2405032"/>
              <a:ext cx="1416690" cy="275884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6858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rPr>
                <a:t>Contralateral Target</a:t>
              </a:r>
              <a:endPara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458" name="TextBox 457"/>
          <p:cNvSpPr txBox="1"/>
          <p:nvPr/>
        </p:nvSpPr>
        <p:spPr>
          <a:xfrm>
            <a:off x="2530330" y="-6450"/>
            <a:ext cx="842668" cy="315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52" dirty="0" smtClean="0">
                <a:solidFill>
                  <a:srgbClr val="B28C33"/>
                </a:solidFill>
                <a:latin typeface="+mj-lt"/>
              </a:rPr>
              <a:t>Cluster 1</a:t>
            </a:r>
            <a:endParaRPr lang="en-US" sz="1452" dirty="0">
              <a:solidFill>
                <a:srgbClr val="B28C33"/>
              </a:solidFill>
              <a:latin typeface="+mj-lt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5690556" y="-6450"/>
            <a:ext cx="842668" cy="315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52" dirty="0" smtClean="0">
                <a:solidFill>
                  <a:srgbClr val="7E1E1E"/>
                </a:solidFill>
                <a:latin typeface="+mj-lt"/>
              </a:rPr>
              <a:t>Cluster 2</a:t>
            </a:r>
            <a:endParaRPr lang="en-US" sz="1452" dirty="0">
              <a:solidFill>
                <a:srgbClr val="7E1E1E"/>
              </a:solidFill>
              <a:latin typeface="+mj-lt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8831151" y="-6450"/>
            <a:ext cx="842668" cy="315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52" dirty="0" smtClean="0">
                <a:solidFill>
                  <a:srgbClr val="009100"/>
                </a:solidFill>
                <a:latin typeface="+mj-lt"/>
              </a:rPr>
              <a:t>Cluster 3</a:t>
            </a:r>
            <a:endParaRPr lang="en-US" sz="1452" dirty="0">
              <a:solidFill>
                <a:srgbClr val="009100"/>
              </a:solidFill>
              <a:latin typeface="+mj-lt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1918622" y="6560642"/>
            <a:ext cx="2066078" cy="315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52" dirty="0">
                <a:solidFill>
                  <a:srgbClr val="040479"/>
                </a:solidFill>
                <a:latin typeface="+mj-lt"/>
              </a:rPr>
              <a:t>Late suppression cluster 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5141588" y="6560642"/>
            <a:ext cx="1899879" cy="315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52" dirty="0">
                <a:solidFill>
                  <a:srgbClr val="DA28DA"/>
                </a:solidFill>
                <a:latin typeface="+mj-lt"/>
              </a:rPr>
              <a:t>Late activation cluster </a:t>
            </a:r>
          </a:p>
        </p:txBody>
      </p:sp>
      <p:sp>
        <p:nvSpPr>
          <p:cNvPr id="463" name="TextBox 462"/>
          <p:cNvSpPr txBox="1"/>
          <p:nvPr/>
        </p:nvSpPr>
        <p:spPr>
          <a:xfrm>
            <a:off x="8234681" y="6560642"/>
            <a:ext cx="1993431" cy="315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52" dirty="0">
                <a:solidFill>
                  <a:prstClr val="black"/>
                </a:solidFill>
                <a:latin typeface="+mj-lt"/>
              </a:rPr>
              <a:t>Non responsive cluster </a:t>
            </a:r>
          </a:p>
        </p:txBody>
      </p:sp>
      <p:grpSp>
        <p:nvGrpSpPr>
          <p:cNvPr id="464" name="Group 463"/>
          <p:cNvGrpSpPr/>
          <p:nvPr/>
        </p:nvGrpSpPr>
        <p:grpSpPr>
          <a:xfrm>
            <a:off x="1657773" y="297536"/>
            <a:ext cx="2587778" cy="6262929"/>
            <a:chOff x="168403" y="40037"/>
            <a:chExt cx="2805453" cy="6804776"/>
          </a:xfrm>
        </p:grpSpPr>
        <p:sp>
          <p:nvSpPr>
            <p:cNvPr id="465" name="Rounded Rectangle 464"/>
            <p:cNvSpPr/>
            <p:nvPr/>
          </p:nvSpPr>
          <p:spPr>
            <a:xfrm>
              <a:off x="168403" y="4580831"/>
              <a:ext cx="2805453" cy="2263982"/>
            </a:xfrm>
            <a:prstGeom prst="roundRect">
              <a:avLst>
                <a:gd name="adj" fmla="val 13226"/>
              </a:avLst>
            </a:prstGeom>
            <a:solidFill>
              <a:srgbClr val="4472C4">
                <a:lumMod val="40000"/>
                <a:lumOff val="6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685867">
                <a:defRPr/>
              </a:pPr>
              <a:endParaRPr lang="en-US" sz="1350" kern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66" name="Rounded Rectangle 465"/>
            <p:cNvSpPr/>
            <p:nvPr/>
          </p:nvSpPr>
          <p:spPr>
            <a:xfrm>
              <a:off x="168403" y="40038"/>
              <a:ext cx="2805453" cy="2263982"/>
            </a:xfrm>
            <a:prstGeom prst="roundRect">
              <a:avLst>
                <a:gd name="adj" fmla="val 13226"/>
              </a:avLst>
            </a:prstGeom>
            <a:solidFill>
              <a:srgbClr val="FFC000">
                <a:lumMod val="40000"/>
                <a:lumOff val="60000"/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685867">
                <a:defRPr/>
              </a:pPr>
              <a:endParaRPr lang="en-US" sz="1350" kern="0">
                <a:solidFill>
                  <a:prstClr val="black"/>
                </a:solidFill>
                <a:latin typeface="+mj-lt"/>
              </a:endParaRPr>
            </a:p>
          </p:txBody>
        </p:sp>
        <p:grpSp>
          <p:nvGrpSpPr>
            <p:cNvPr id="467" name="Group 466"/>
            <p:cNvGrpSpPr/>
            <p:nvPr/>
          </p:nvGrpSpPr>
          <p:grpSpPr>
            <a:xfrm>
              <a:off x="239560" y="40037"/>
              <a:ext cx="2663138" cy="250803"/>
              <a:chOff x="255892" y="40036"/>
              <a:chExt cx="2927239" cy="275676"/>
            </a:xfrm>
          </p:grpSpPr>
          <p:sp>
            <p:nvSpPr>
              <p:cNvPr id="471" name="TextBox 470"/>
              <p:cNvSpPr txBox="1"/>
              <p:nvPr/>
            </p:nvSpPr>
            <p:spPr>
              <a:xfrm>
                <a:off x="255892" y="40036"/>
                <a:ext cx="228599" cy="275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2954532" y="40036"/>
                <a:ext cx="228599" cy="2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R</a:t>
                </a:r>
              </a:p>
            </p:txBody>
          </p:sp>
        </p:grpSp>
        <p:grpSp>
          <p:nvGrpSpPr>
            <p:cNvPr id="468" name="Group 467"/>
            <p:cNvGrpSpPr/>
            <p:nvPr/>
          </p:nvGrpSpPr>
          <p:grpSpPr>
            <a:xfrm>
              <a:off x="239560" y="4579443"/>
              <a:ext cx="2663138" cy="250803"/>
              <a:chOff x="255892" y="40036"/>
              <a:chExt cx="2927239" cy="275676"/>
            </a:xfrm>
          </p:grpSpPr>
          <p:sp>
            <p:nvSpPr>
              <p:cNvPr id="469" name="TextBox 468"/>
              <p:cNvSpPr txBox="1"/>
              <p:nvPr/>
            </p:nvSpPr>
            <p:spPr>
              <a:xfrm>
                <a:off x="255892" y="40036"/>
                <a:ext cx="228599" cy="275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L</a:t>
                </a:r>
              </a:p>
            </p:txBody>
          </p:sp>
          <p:sp>
            <p:nvSpPr>
              <p:cNvPr id="470" name="TextBox 469"/>
              <p:cNvSpPr txBox="1"/>
              <p:nvPr/>
            </p:nvSpPr>
            <p:spPr>
              <a:xfrm>
                <a:off x="2954532" y="40036"/>
                <a:ext cx="228599" cy="2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67">
                  <a:defRPr/>
                </a:pPr>
                <a:r>
                  <a:rPr lang="en-US" sz="900" b="1" kern="0" dirty="0">
                    <a:solidFill>
                      <a:prstClr val="black"/>
                    </a:solidFill>
                    <a:latin typeface="+mj-lt"/>
                  </a:rPr>
                  <a:t>R</a:t>
                </a:r>
              </a:p>
            </p:txBody>
          </p:sp>
        </p:grpSp>
      </p:grpSp>
      <p:pic>
        <p:nvPicPr>
          <p:cNvPr id="473" name="6clusters_cleanedalelecs5cons_VIv_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23"/>
          <a:srcRect l="13484" t="6941" r="10465" b="7810"/>
          <a:stretch/>
        </p:blipFill>
        <p:spPr>
          <a:xfrm>
            <a:off x="2063529" y="616091"/>
            <a:ext cx="1776266" cy="1446598"/>
          </a:xfrm>
          <a:prstGeom prst="rect">
            <a:avLst/>
          </a:prstGeom>
        </p:spPr>
      </p:pic>
      <p:pic>
        <p:nvPicPr>
          <p:cNvPr id="474" name="6clusters_cleanedalelecs5cons_VIv_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24"/>
          <a:srcRect l="14500" t="6784" r="10816" b="9781"/>
          <a:stretch/>
        </p:blipFill>
        <p:spPr>
          <a:xfrm>
            <a:off x="8365352" y="612087"/>
            <a:ext cx="1779998" cy="1444752"/>
          </a:xfrm>
          <a:prstGeom prst="rect">
            <a:avLst/>
          </a:prstGeom>
        </p:spPr>
      </p:pic>
      <p:pic>
        <p:nvPicPr>
          <p:cNvPr id="475" name="6clusters_cleanedalelecs5cons_VIv_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5"/>
          <a:srcRect l="15170" t="6854" r="11556" b="10450"/>
          <a:stretch/>
        </p:blipFill>
        <p:spPr>
          <a:xfrm>
            <a:off x="5214019" y="618576"/>
            <a:ext cx="1761969" cy="1444752"/>
          </a:xfrm>
          <a:prstGeom prst="rect">
            <a:avLst/>
          </a:prstGeom>
        </p:spPr>
      </p:pic>
      <p:pic>
        <p:nvPicPr>
          <p:cNvPr id="476" name="6clusters_cleanedalelecs5cons_VIv_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6"/>
          <a:srcRect l="15170" t="7034" r="11556" b="10269"/>
          <a:stretch/>
        </p:blipFill>
        <p:spPr>
          <a:xfrm>
            <a:off x="2063529" y="4796234"/>
            <a:ext cx="1761969" cy="1444752"/>
          </a:xfrm>
          <a:prstGeom prst="rect">
            <a:avLst/>
          </a:prstGeom>
        </p:spPr>
      </p:pic>
      <p:pic>
        <p:nvPicPr>
          <p:cNvPr id="477" name="6clusters_cleanedalelecs5cons_VIv_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27"/>
          <a:srcRect l="15170" t="7033" r="11687" b="10450"/>
          <a:stretch/>
        </p:blipFill>
        <p:spPr>
          <a:xfrm>
            <a:off x="5214019" y="4792994"/>
            <a:ext cx="1762660" cy="1444752"/>
          </a:xfrm>
          <a:prstGeom prst="rect">
            <a:avLst/>
          </a:prstGeom>
        </p:spPr>
      </p:pic>
      <p:pic>
        <p:nvPicPr>
          <p:cNvPr id="478" name="6clusters_cleanedalelecs5cons_VIv_5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8"/>
          <a:srcRect l="15953" t="7034" r="12341" b="10269"/>
          <a:stretch/>
        </p:blipFill>
        <p:spPr>
          <a:xfrm>
            <a:off x="8365352" y="4791396"/>
            <a:ext cx="1724280" cy="1444752"/>
          </a:xfrm>
          <a:prstGeom prst="rect">
            <a:avLst/>
          </a:prstGeom>
        </p:spPr>
      </p:pic>
      <p:sp>
        <p:nvSpPr>
          <p:cNvPr id="479" name="Rounded Rectangle 478"/>
          <p:cNvSpPr/>
          <p:nvPr/>
        </p:nvSpPr>
        <p:spPr>
          <a:xfrm>
            <a:off x="1343026" y="76258"/>
            <a:ext cx="9505949" cy="2384527"/>
          </a:xfrm>
          <a:prstGeom prst="roundRect">
            <a:avLst>
              <a:gd name="adj" fmla="val 4464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5066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4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999" fill="hold"/>
                                        <p:tgtEl>
                                          <p:spTgt spid="4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99" fill="hold"/>
                                        <p:tgtEl>
                                          <p:spTgt spid="4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999" fill="hold"/>
                                        <p:tgtEl>
                                          <p:spTgt spid="4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999" fill="hold"/>
                                        <p:tgtEl>
                                          <p:spTgt spid="4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999" fill="hold"/>
                                        <p:tgtEl>
                                          <p:spTgt spid="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74"/>
                </p:tgtEl>
              </p:cMediaNode>
            </p:video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73"/>
                </p:tgtEl>
              </p:cMediaNode>
            </p:video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475"/>
                </p:tgtEl>
              </p:cMediaNode>
            </p:video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76"/>
                </p:tgtEl>
              </p:cMediaNode>
            </p:video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77"/>
                </p:tgtEl>
              </p:cMediaNode>
            </p:video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478"/>
                </p:tgtEl>
              </p:cMediaNode>
            </p:video>
          </p:childTnLst>
        </p:cTn>
      </p:par>
    </p:tnLst>
    <p:bldLst>
      <p:bldP spid="47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246B-692F-0040-B27A-4CAD4F1B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3788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Experimental example 2</a:t>
            </a:r>
            <a:endParaRPr lang="en-US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898904" y="184473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IntraSound</a:t>
            </a:r>
            <a:r>
              <a:rPr lang="en-US" b="1" dirty="0" smtClean="0"/>
              <a:t> project</a:t>
            </a:r>
            <a:endParaRPr lang="en-US" b="1" dirty="0"/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1624013" y="407752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Preliminary results: trajectory k-means clustering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 Rimsky-Robert, T Seidel Malkinson, J </a:t>
            </a:r>
            <a:r>
              <a:rPr lang="en-US" dirty="0" err="1" smtClean="0"/>
              <a:t>Sitt</a:t>
            </a:r>
            <a:r>
              <a:rPr lang="en-US" dirty="0" smtClean="0"/>
              <a:t>, …, C </a:t>
            </a:r>
            <a:r>
              <a:rPr lang="en-US" dirty="0" err="1" smtClean="0"/>
              <a:t>Sergent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1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du contenu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84" y="3046520"/>
            <a:ext cx="3689441" cy="2768285"/>
          </a:xfrm>
          <a:prstGeom prst="rect">
            <a:avLst/>
          </a:prstGeom>
        </p:spPr>
      </p:pic>
      <p:pic>
        <p:nvPicPr>
          <p:cNvPr id="29" name="Espace réservé du contenu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38" y="3272708"/>
            <a:ext cx="3894205" cy="219049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01435" y="2460176"/>
            <a:ext cx="2847736" cy="2324801"/>
            <a:chOff x="1153229" y="1893915"/>
            <a:chExt cx="2847736" cy="232480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1153229" y="1893915"/>
              <a:ext cx="2847736" cy="2324801"/>
              <a:chOff x="1666507" y="1981040"/>
              <a:chExt cx="2139546" cy="1746657"/>
            </a:xfrm>
          </p:grpSpPr>
          <p:pic>
            <p:nvPicPr>
              <p:cNvPr id="5" name="Picture 2" descr="✓ brain eeg free vector eps, cdr, ai, svg vector illustration graphic ar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507" y="2649883"/>
                <a:ext cx="953128" cy="95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673658" y="1981040"/>
                <a:ext cx="2132395" cy="584776"/>
                <a:chOff x="1625460" y="1540329"/>
                <a:chExt cx="2907726" cy="584776"/>
              </a:xfrm>
            </p:grpSpPr>
            <p:pic>
              <p:nvPicPr>
                <p:cNvPr id="10" name="Picture 4" descr="Sound Wave Stock Illustrations – 95,188 Sound Wave Stock Illustrations,  Vectors &amp; Clipart - Dreamstime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9514" b="29886"/>
                <a:stretch/>
              </p:blipFill>
              <p:spPr bwMode="auto">
                <a:xfrm>
                  <a:off x="1913811" y="1566018"/>
                  <a:ext cx="261937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 descr="Speaker Logo Transparent Background Vector And Clip ...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100000" l="3977" r="100000">
                              <a14:foregroundMark x1="59205" y1="38929" x2="60000" y2="39643"/>
                              <a14:foregroundMark x1="71477" y1="32321" x2="70909" y2="33929"/>
                              <a14:foregroundMark x1="83864" y1="34464" x2="84659" y2="3892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r="12857"/>
                <a:stretch/>
              </p:blipFill>
              <p:spPr>
                <a:xfrm>
                  <a:off x="1625460" y="1563759"/>
                  <a:ext cx="576703" cy="492306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 rot="20880796">
                  <a:off x="3836286" y="1540329"/>
                  <a:ext cx="50366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A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 rot="415991">
                  <a:off x="2245792" y="1540330"/>
                  <a:ext cx="43473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E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Rounded Rectangular Callout 6"/>
              <p:cNvSpPr/>
              <p:nvPr/>
            </p:nvSpPr>
            <p:spPr>
              <a:xfrm>
                <a:off x="2899388" y="2530239"/>
                <a:ext cx="433319" cy="445108"/>
              </a:xfrm>
              <a:prstGeom prst="wedgeRoundRectCallout">
                <a:avLst>
                  <a:gd name="adj1" fmla="val -111502"/>
                  <a:gd name="adj2" fmla="val 58074"/>
                  <a:gd name="adj3" fmla="val 16667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rPr>
                  <a:t>E 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endParaRPr>
              </a:p>
            </p:txBody>
          </p:sp>
          <p:pic>
            <p:nvPicPr>
              <p:cNvPr id="8" name="Picture 6" descr="3,803 Rating Scale Illustrations &amp; Clip Art - iStock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84" t="21065" r="14150" b="20430"/>
              <a:stretch/>
            </p:blipFill>
            <p:spPr bwMode="auto">
              <a:xfrm>
                <a:off x="2743802" y="3056882"/>
                <a:ext cx="744489" cy="40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578078" y="3358365"/>
                <a:ext cx="1075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Audibility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366315" y="2094011"/>
              <a:ext cx="6062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D6FA9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Noise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5213" y="4580436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 </a:t>
            </a:r>
            <a:r>
              <a:rPr lang="en-US" dirty="0" err="1" smtClean="0"/>
              <a:t>sEEG</a:t>
            </a:r>
            <a:r>
              <a:rPr lang="en-US" dirty="0" smtClean="0"/>
              <a:t> patients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Clustering intracranial electrodes according to the activity across different noise </a:t>
            </a:r>
            <a:r>
              <a:rPr lang="en-US" sz="3600" dirty="0" smtClean="0"/>
              <a:t>levels</a:t>
            </a:r>
            <a:endParaRPr lang="en-US" sz="3600" dirty="0"/>
          </a:p>
        </p:txBody>
      </p:sp>
      <p:pic>
        <p:nvPicPr>
          <p:cNvPr id="26" name="Image 18"/>
          <p:cNvPicPr>
            <a:picLocks noChangeAspect="1"/>
          </p:cNvPicPr>
          <p:nvPr/>
        </p:nvPicPr>
        <p:blipFill rotWithShape="1">
          <a:blip r:embed="rId9"/>
          <a:srcRect l="66104" t="9482" r="10975" b="63660"/>
          <a:stretch/>
        </p:blipFill>
        <p:spPr>
          <a:xfrm>
            <a:off x="6652615" y="3210358"/>
            <a:ext cx="1023910" cy="90021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410025" y="2684976"/>
            <a:ext cx="1282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Cluster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018044" y="3758617"/>
            <a:ext cx="215444" cy="1561138"/>
          </a:xfrm>
          <a:prstGeom prst="rect">
            <a:avLst/>
          </a:prstGeom>
          <a:noFill/>
        </p:spPr>
        <p:txBody>
          <a:bodyPr vert="vert270" wrap="square" lIns="0" rIns="0" rtlCol="0" anchor="ctr">
            <a:spAutoFit/>
          </a:bodyPr>
          <a:lstStyle/>
          <a:p>
            <a:pPr algn="ctr"/>
            <a:r>
              <a:rPr lang="en-US" sz="1400" dirty="0"/>
              <a:t>HFBB amplitude [z]</a:t>
            </a:r>
          </a:p>
        </p:txBody>
      </p:sp>
    </p:spTree>
    <p:extLst>
      <p:ext uri="{BB962C8B-B14F-4D97-AF65-F5344CB8AC3E}">
        <p14:creationId xmlns:p14="http://schemas.microsoft.com/office/powerpoint/2010/main" val="335214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104" y="3037376"/>
            <a:ext cx="3689441" cy="2768285"/>
          </a:xfrm>
          <a:prstGeom prst="rect">
            <a:avLst/>
          </a:prstGeom>
        </p:spPr>
      </p:pic>
      <p:pic>
        <p:nvPicPr>
          <p:cNvPr id="21" name="Espace réservé du contenu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77" y="3254223"/>
            <a:ext cx="3894205" cy="219049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01435" y="2451032"/>
            <a:ext cx="2847736" cy="2324801"/>
            <a:chOff x="1153229" y="1893915"/>
            <a:chExt cx="2847736" cy="232480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1153229" y="1893915"/>
              <a:ext cx="2847736" cy="2324801"/>
              <a:chOff x="1666507" y="1981040"/>
              <a:chExt cx="2139546" cy="1746657"/>
            </a:xfrm>
          </p:grpSpPr>
          <p:pic>
            <p:nvPicPr>
              <p:cNvPr id="5" name="Picture 2" descr="✓ brain eeg free vector eps, cdr, ai, svg vector illustration graphic ar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507" y="2649883"/>
                <a:ext cx="953128" cy="95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673658" y="1981040"/>
                <a:ext cx="2132395" cy="584776"/>
                <a:chOff x="1625460" y="1540329"/>
                <a:chExt cx="2907726" cy="584776"/>
              </a:xfrm>
            </p:grpSpPr>
            <p:pic>
              <p:nvPicPr>
                <p:cNvPr id="10" name="Picture 4" descr="Sound Wave Stock Illustrations – 95,188 Sound Wave Stock Illustrations,  Vectors &amp; Clipart - Dreamstime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9514" b="29886"/>
                <a:stretch/>
              </p:blipFill>
              <p:spPr bwMode="auto">
                <a:xfrm>
                  <a:off x="1913811" y="1566018"/>
                  <a:ext cx="261937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 descr="Speaker Logo Transparent Background Vector And Clip ...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100000" l="3977" r="100000">
                              <a14:foregroundMark x1="59205" y1="38929" x2="60000" y2="39643"/>
                              <a14:foregroundMark x1="71477" y1="32321" x2="70909" y2="33929"/>
                              <a14:foregroundMark x1="83864" y1="34464" x2="84659" y2="3892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r="12857"/>
                <a:stretch/>
              </p:blipFill>
              <p:spPr>
                <a:xfrm>
                  <a:off x="1625460" y="1563759"/>
                  <a:ext cx="576703" cy="492306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 rot="20880796">
                  <a:off x="3836286" y="1540329"/>
                  <a:ext cx="50366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A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 rot="415991">
                  <a:off x="2245792" y="1540330"/>
                  <a:ext cx="43473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E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Rounded Rectangular Callout 6"/>
              <p:cNvSpPr/>
              <p:nvPr/>
            </p:nvSpPr>
            <p:spPr>
              <a:xfrm>
                <a:off x="2899388" y="2530239"/>
                <a:ext cx="433319" cy="445108"/>
              </a:xfrm>
              <a:prstGeom prst="wedgeRoundRectCallout">
                <a:avLst>
                  <a:gd name="adj1" fmla="val -111502"/>
                  <a:gd name="adj2" fmla="val 58074"/>
                  <a:gd name="adj3" fmla="val 16667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rPr>
                  <a:t>E 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endParaRPr>
              </a:p>
            </p:txBody>
          </p:sp>
          <p:pic>
            <p:nvPicPr>
              <p:cNvPr id="8" name="Picture 6" descr="3,803 Rating Scale Illustrations &amp; Clip Art - iStock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84" t="21065" r="14150" b="20430"/>
              <a:stretch/>
            </p:blipFill>
            <p:spPr bwMode="auto">
              <a:xfrm>
                <a:off x="2743802" y="3056882"/>
                <a:ext cx="744489" cy="40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578078" y="3358365"/>
                <a:ext cx="1075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Audibility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366315" y="2094011"/>
              <a:ext cx="6062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D6FA9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Noise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5213" y="457129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 </a:t>
            </a:r>
            <a:r>
              <a:rPr lang="en-US" dirty="0" err="1" smtClean="0"/>
              <a:t>sEEG</a:t>
            </a:r>
            <a:r>
              <a:rPr lang="en-US" dirty="0" smtClean="0"/>
              <a:t> patients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Clustering intracranial electrodes according to the activity across different noise </a:t>
            </a:r>
            <a:r>
              <a:rPr lang="en-US" sz="3600" dirty="0" smtClean="0"/>
              <a:t>levels</a:t>
            </a:r>
            <a:endParaRPr lang="en-US" sz="3600" dirty="0"/>
          </a:p>
        </p:txBody>
      </p:sp>
      <p:pic>
        <p:nvPicPr>
          <p:cNvPr id="22" name="Image 18"/>
          <p:cNvPicPr>
            <a:picLocks noChangeAspect="1"/>
          </p:cNvPicPr>
          <p:nvPr/>
        </p:nvPicPr>
        <p:blipFill rotWithShape="1">
          <a:blip r:embed="rId9"/>
          <a:srcRect l="66104" t="9482" r="10975" b="63660"/>
          <a:stretch/>
        </p:blipFill>
        <p:spPr>
          <a:xfrm>
            <a:off x="6652615" y="3210358"/>
            <a:ext cx="1023910" cy="9002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10025" y="2684976"/>
            <a:ext cx="1282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Cluster </a:t>
            </a:r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18044" y="3758617"/>
            <a:ext cx="215444" cy="1561138"/>
          </a:xfrm>
          <a:prstGeom prst="rect">
            <a:avLst/>
          </a:prstGeom>
          <a:noFill/>
        </p:spPr>
        <p:txBody>
          <a:bodyPr vert="vert270" wrap="square" lIns="0" rIns="0" rtlCol="0" anchor="ctr">
            <a:spAutoFit/>
          </a:bodyPr>
          <a:lstStyle/>
          <a:p>
            <a:pPr algn="ctr"/>
            <a:r>
              <a:rPr lang="en-US" sz="1400" dirty="0"/>
              <a:t>HFBB amplitude [z]</a:t>
            </a:r>
          </a:p>
        </p:txBody>
      </p:sp>
    </p:spTree>
    <p:extLst>
      <p:ext uri="{BB962C8B-B14F-4D97-AF65-F5344CB8AC3E}">
        <p14:creationId xmlns:p14="http://schemas.microsoft.com/office/powerpoint/2010/main" val="42811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ce réservé du contenu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41" y="3037376"/>
            <a:ext cx="3689441" cy="2768285"/>
          </a:xfrm>
          <a:prstGeom prst="rect">
            <a:avLst/>
          </a:prstGeom>
        </p:spPr>
      </p:pic>
      <p:pic>
        <p:nvPicPr>
          <p:cNvPr id="25" name="Espace réservé du contenu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20" y="3271934"/>
            <a:ext cx="3894205" cy="219049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01435" y="2451032"/>
            <a:ext cx="2847736" cy="2324801"/>
            <a:chOff x="1153229" y="1893915"/>
            <a:chExt cx="2847736" cy="232480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1153229" y="1893915"/>
              <a:ext cx="2847736" cy="2324801"/>
              <a:chOff x="1666507" y="1981040"/>
              <a:chExt cx="2139546" cy="1746657"/>
            </a:xfrm>
          </p:grpSpPr>
          <p:pic>
            <p:nvPicPr>
              <p:cNvPr id="5" name="Picture 2" descr="✓ brain eeg free vector eps, cdr, ai, svg vector illustration graphic ar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507" y="2649883"/>
                <a:ext cx="953128" cy="95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673658" y="1981040"/>
                <a:ext cx="2132395" cy="584776"/>
                <a:chOff x="1625460" y="1540329"/>
                <a:chExt cx="2907726" cy="584776"/>
              </a:xfrm>
            </p:grpSpPr>
            <p:pic>
              <p:nvPicPr>
                <p:cNvPr id="10" name="Picture 4" descr="Sound Wave Stock Illustrations – 95,188 Sound Wave Stock Illustrations,  Vectors &amp; Clipart - Dreamstime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9514" b="29886"/>
                <a:stretch/>
              </p:blipFill>
              <p:spPr bwMode="auto">
                <a:xfrm>
                  <a:off x="1913811" y="1566018"/>
                  <a:ext cx="261937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 descr="Speaker Logo Transparent Background Vector And Clip ...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100000" l="3977" r="100000">
                              <a14:foregroundMark x1="59205" y1="38929" x2="60000" y2="39643"/>
                              <a14:foregroundMark x1="71477" y1="32321" x2="70909" y2="33929"/>
                              <a14:foregroundMark x1="83864" y1="34464" x2="84659" y2="3892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r="12857"/>
                <a:stretch/>
              </p:blipFill>
              <p:spPr>
                <a:xfrm>
                  <a:off x="1625460" y="1563759"/>
                  <a:ext cx="576703" cy="492306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 rot="20880796">
                  <a:off x="3836286" y="1540329"/>
                  <a:ext cx="50366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A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 rot="415991">
                  <a:off x="2245792" y="1540330"/>
                  <a:ext cx="43473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E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Rounded Rectangular Callout 6"/>
              <p:cNvSpPr/>
              <p:nvPr/>
            </p:nvSpPr>
            <p:spPr>
              <a:xfrm>
                <a:off x="2899388" y="2530239"/>
                <a:ext cx="433319" cy="445108"/>
              </a:xfrm>
              <a:prstGeom prst="wedgeRoundRectCallout">
                <a:avLst>
                  <a:gd name="adj1" fmla="val -111502"/>
                  <a:gd name="adj2" fmla="val 58074"/>
                  <a:gd name="adj3" fmla="val 16667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rPr>
                  <a:t>E 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endParaRPr>
              </a:p>
            </p:txBody>
          </p:sp>
          <p:pic>
            <p:nvPicPr>
              <p:cNvPr id="8" name="Picture 6" descr="3,803 Rating Scale Illustrations &amp; Clip Art - iStock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84" t="21065" r="14150" b="20430"/>
              <a:stretch/>
            </p:blipFill>
            <p:spPr bwMode="auto">
              <a:xfrm>
                <a:off x="2743802" y="3056882"/>
                <a:ext cx="744489" cy="40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578078" y="3358365"/>
                <a:ext cx="1075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Audibility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366315" y="2094011"/>
              <a:ext cx="6062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D6FA9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Noise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5213" y="457129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 </a:t>
            </a:r>
            <a:r>
              <a:rPr lang="en-US" dirty="0" err="1" smtClean="0"/>
              <a:t>sEEG</a:t>
            </a:r>
            <a:r>
              <a:rPr lang="en-US" dirty="0" smtClean="0"/>
              <a:t> patients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Clustering intracranial electrodes according to the activity across different noise </a:t>
            </a:r>
            <a:r>
              <a:rPr lang="en-US" sz="3600" dirty="0" smtClean="0"/>
              <a:t>levels</a:t>
            </a:r>
            <a:endParaRPr lang="en-US" sz="3600" dirty="0"/>
          </a:p>
        </p:txBody>
      </p:sp>
      <p:pic>
        <p:nvPicPr>
          <p:cNvPr id="22" name="Image 18"/>
          <p:cNvPicPr>
            <a:picLocks noChangeAspect="1"/>
          </p:cNvPicPr>
          <p:nvPr/>
        </p:nvPicPr>
        <p:blipFill rotWithShape="1">
          <a:blip r:embed="rId9"/>
          <a:srcRect l="66104" t="9482" r="10975" b="63660"/>
          <a:stretch/>
        </p:blipFill>
        <p:spPr>
          <a:xfrm>
            <a:off x="6652615" y="3210358"/>
            <a:ext cx="1023910" cy="9002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10025" y="2684976"/>
            <a:ext cx="1282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Cluster </a:t>
            </a:r>
            <a:r>
              <a:rPr lang="en-US" sz="2400" dirty="0" smtClean="0"/>
              <a:t>3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4018044" y="3758617"/>
            <a:ext cx="215444" cy="1561138"/>
          </a:xfrm>
          <a:prstGeom prst="rect">
            <a:avLst/>
          </a:prstGeom>
          <a:noFill/>
        </p:spPr>
        <p:txBody>
          <a:bodyPr vert="vert270" wrap="square" lIns="0" rIns="0" rtlCol="0" anchor="ctr">
            <a:spAutoFit/>
          </a:bodyPr>
          <a:lstStyle/>
          <a:p>
            <a:pPr algn="ctr"/>
            <a:r>
              <a:rPr lang="en-US" sz="1400" dirty="0"/>
              <a:t>HFBB amplitude [z]</a:t>
            </a:r>
          </a:p>
        </p:txBody>
      </p:sp>
    </p:spTree>
    <p:extLst>
      <p:ext uri="{BB962C8B-B14F-4D97-AF65-F5344CB8AC3E}">
        <p14:creationId xmlns:p14="http://schemas.microsoft.com/office/powerpoint/2010/main" val="29839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41" y="3037376"/>
            <a:ext cx="3689441" cy="2768285"/>
          </a:xfrm>
          <a:prstGeom prst="rect">
            <a:avLst/>
          </a:prstGeom>
        </p:spPr>
      </p:pic>
      <p:pic>
        <p:nvPicPr>
          <p:cNvPr id="21" name="Espace réservé du contenu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20" y="3294325"/>
            <a:ext cx="3894205" cy="219049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01435" y="2451032"/>
            <a:ext cx="2847736" cy="2324801"/>
            <a:chOff x="1153229" y="1893915"/>
            <a:chExt cx="2847736" cy="232480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1153229" y="1893915"/>
              <a:ext cx="2847736" cy="2324801"/>
              <a:chOff x="1666507" y="1981040"/>
              <a:chExt cx="2139546" cy="1746657"/>
            </a:xfrm>
          </p:grpSpPr>
          <p:pic>
            <p:nvPicPr>
              <p:cNvPr id="5" name="Picture 2" descr="✓ brain eeg free vector eps, cdr, ai, svg vector illustration graphic ar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507" y="2649883"/>
                <a:ext cx="953128" cy="95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673658" y="1981040"/>
                <a:ext cx="2132395" cy="584776"/>
                <a:chOff x="1625460" y="1540329"/>
                <a:chExt cx="2907726" cy="584776"/>
              </a:xfrm>
            </p:grpSpPr>
            <p:pic>
              <p:nvPicPr>
                <p:cNvPr id="10" name="Picture 4" descr="Sound Wave Stock Illustrations – 95,188 Sound Wave Stock Illustrations,  Vectors &amp; Clipart - Dreamstime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9514" b="29886"/>
                <a:stretch/>
              </p:blipFill>
              <p:spPr bwMode="auto">
                <a:xfrm>
                  <a:off x="1913811" y="1566018"/>
                  <a:ext cx="261937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 descr="Speaker Logo Transparent Background Vector And Clip ...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100000" l="3977" r="100000">
                              <a14:foregroundMark x1="59205" y1="38929" x2="60000" y2="39643"/>
                              <a14:foregroundMark x1="71477" y1="32321" x2="70909" y2="33929"/>
                              <a14:foregroundMark x1="83864" y1="34464" x2="84659" y2="3892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r="12857"/>
                <a:stretch/>
              </p:blipFill>
              <p:spPr>
                <a:xfrm>
                  <a:off x="1625460" y="1563759"/>
                  <a:ext cx="576703" cy="492306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 rot="20880796">
                  <a:off x="3836286" y="1540329"/>
                  <a:ext cx="50366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A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 rot="415991">
                  <a:off x="2245792" y="1540330"/>
                  <a:ext cx="43473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E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Rounded Rectangular Callout 6"/>
              <p:cNvSpPr/>
              <p:nvPr/>
            </p:nvSpPr>
            <p:spPr>
              <a:xfrm>
                <a:off x="2899388" y="2530239"/>
                <a:ext cx="433319" cy="445108"/>
              </a:xfrm>
              <a:prstGeom prst="wedgeRoundRectCallout">
                <a:avLst>
                  <a:gd name="adj1" fmla="val -111502"/>
                  <a:gd name="adj2" fmla="val 58074"/>
                  <a:gd name="adj3" fmla="val 16667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rPr>
                  <a:t>E 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endParaRPr>
              </a:p>
            </p:txBody>
          </p:sp>
          <p:pic>
            <p:nvPicPr>
              <p:cNvPr id="8" name="Picture 6" descr="3,803 Rating Scale Illustrations &amp; Clip Art - iStock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84" t="21065" r="14150" b="20430"/>
              <a:stretch/>
            </p:blipFill>
            <p:spPr bwMode="auto">
              <a:xfrm>
                <a:off x="2743802" y="3056882"/>
                <a:ext cx="744489" cy="40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578078" y="3358365"/>
                <a:ext cx="1075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Audibility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366315" y="2094011"/>
              <a:ext cx="6062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D6FA9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Noise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5213" y="457129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 </a:t>
            </a:r>
            <a:r>
              <a:rPr lang="en-US" dirty="0" err="1" smtClean="0"/>
              <a:t>sEEG</a:t>
            </a:r>
            <a:r>
              <a:rPr lang="en-US" dirty="0" smtClean="0"/>
              <a:t> patients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Clustering intracranial electrodes according to the activity across different noise </a:t>
            </a:r>
            <a:r>
              <a:rPr lang="en-US" sz="3600" dirty="0" smtClean="0"/>
              <a:t>levels</a:t>
            </a:r>
            <a:endParaRPr lang="en-US" sz="3600" dirty="0"/>
          </a:p>
        </p:txBody>
      </p:sp>
      <p:pic>
        <p:nvPicPr>
          <p:cNvPr id="22" name="Image 18"/>
          <p:cNvPicPr>
            <a:picLocks noChangeAspect="1"/>
          </p:cNvPicPr>
          <p:nvPr/>
        </p:nvPicPr>
        <p:blipFill rotWithShape="1">
          <a:blip r:embed="rId9"/>
          <a:srcRect l="66104" t="9482" r="10975" b="63660"/>
          <a:stretch/>
        </p:blipFill>
        <p:spPr>
          <a:xfrm>
            <a:off x="6652615" y="3210358"/>
            <a:ext cx="1023910" cy="9002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10025" y="2684976"/>
            <a:ext cx="1282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Cluster </a:t>
            </a:r>
            <a:r>
              <a:rPr lang="en-US" sz="2400" dirty="0" smtClean="0"/>
              <a:t>4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4018044" y="3758617"/>
            <a:ext cx="215444" cy="1561138"/>
          </a:xfrm>
          <a:prstGeom prst="rect">
            <a:avLst/>
          </a:prstGeom>
          <a:noFill/>
        </p:spPr>
        <p:txBody>
          <a:bodyPr vert="vert270" wrap="square" lIns="0" rIns="0" rtlCol="0" anchor="ctr">
            <a:spAutoFit/>
          </a:bodyPr>
          <a:lstStyle/>
          <a:p>
            <a:pPr algn="ctr"/>
            <a:r>
              <a:rPr lang="en-US" sz="1400" dirty="0"/>
              <a:t>HFBB amplitude [z]</a:t>
            </a:r>
          </a:p>
        </p:txBody>
      </p:sp>
    </p:spTree>
    <p:extLst>
      <p:ext uri="{BB962C8B-B14F-4D97-AF65-F5344CB8AC3E}">
        <p14:creationId xmlns:p14="http://schemas.microsoft.com/office/powerpoint/2010/main" val="36569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ce réservé du contenu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84" y="3037376"/>
            <a:ext cx="3689441" cy="2768285"/>
          </a:xfrm>
          <a:prstGeom prst="rect">
            <a:avLst/>
          </a:prstGeom>
        </p:spPr>
      </p:pic>
      <p:pic>
        <p:nvPicPr>
          <p:cNvPr id="25" name="Espace réservé du contenu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63" y="3271934"/>
            <a:ext cx="3894205" cy="219049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01435" y="2451032"/>
            <a:ext cx="2847736" cy="2324801"/>
            <a:chOff x="1153229" y="1893915"/>
            <a:chExt cx="2847736" cy="232480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1153229" y="1893915"/>
              <a:ext cx="2847736" cy="2324801"/>
              <a:chOff x="1666507" y="1981040"/>
              <a:chExt cx="2139546" cy="1746657"/>
            </a:xfrm>
          </p:grpSpPr>
          <p:pic>
            <p:nvPicPr>
              <p:cNvPr id="5" name="Picture 2" descr="✓ brain eeg free vector eps, cdr, ai, svg vector illustration graphic ar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507" y="2649883"/>
                <a:ext cx="953128" cy="95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673658" y="1981040"/>
                <a:ext cx="2132395" cy="584776"/>
                <a:chOff x="1625460" y="1540329"/>
                <a:chExt cx="2907726" cy="584776"/>
              </a:xfrm>
            </p:grpSpPr>
            <p:pic>
              <p:nvPicPr>
                <p:cNvPr id="10" name="Picture 4" descr="Sound Wave Stock Illustrations – 95,188 Sound Wave Stock Illustrations,  Vectors &amp; Clipart - Dreamstime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9514" b="29886"/>
                <a:stretch/>
              </p:blipFill>
              <p:spPr bwMode="auto">
                <a:xfrm>
                  <a:off x="1913811" y="1566018"/>
                  <a:ext cx="261937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 descr="Speaker Logo Transparent Background Vector And Clip ...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100000" l="3977" r="100000">
                              <a14:foregroundMark x1="59205" y1="38929" x2="60000" y2="39643"/>
                              <a14:foregroundMark x1="71477" y1="32321" x2="70909" y2="33929"/>
                              <a14:foregroundMark x1="83864" y1="34464" x2="84659" y2="3892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r="12857"/>
                <a:stretch/>
              </p:blipFill>
              <p:spPr>
                <a:xfrm>
                  <a:off x="1625460" y="1563759"/>
                  <a:ext cx="576703" cy="492306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 rot="20880796">
                  <a:off x="3836286" y="1540329"/>
                  <a:ext cx="50366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A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 rot="415991">
                  <a:off x="2245792" y="1540330"/>
                  <a:ext cx="43473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E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Rounded Rectangular Callout 6"/>
              <p:cNvSpPr/>
              <p:nvPr/>
            </p:nvSpPr>
            <p:spPr>
              <a:xfrm>
                <a:off x="2899388" y="2530239"/>
                <a:ext cx="433319" cy="445108"/>
              </a:xfrm>
              <a:prstGeom prst="wedgeRoundRectCallout">
                <a:avLst>
                  <a:gd name="adj1" fmla="val -111502"/>
                  <a:gd name="adj2" fmla="val 58074"/>
                  <a:gd name="adj3" fmla="val 16667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rPr>
                  <a:t>E 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endParaRPr>
              </a:p>
            </p:txBody>
          </p:sp>
          <p:pic>
            <p:nvPicPr>
              <p:cNvPr id="8" name="Picture 6" descr="3,803 Rating Scale Illustrations &amp; Clip Art - iStock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84" t="21065" r="14150" b="20430"/>
              <a:stretch/>
            </p:blipFill>
            <p:spPr bwMode="auto">
              <a:xfrm>
                <a:off x="2743802" y="3056882"/>
                <a:ext cx="744489" cy="40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578078" y="3358365"/>
                <a:ext cx="1075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Audibility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366315" y="2094011"/>
              <a:ext cx="6062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D6FA9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Noise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5213" y="457129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 </a:t>
            </a:r>
            <a:r>
              <a:rPr lang="en-US" dirty="0" err="1" smtClean="0"/>
              <a:t>sEEG</a:t>
            </a:r>
            <a:r>
              <a:rPr lang="en-US" dirty="0" smtClean="0"/>
              <a:t> patients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Clustering intracranial electrodes according to the activity across different noise </a:t>
            </a:r>
            <a:r>
              <a:rPr lang="en-US" sz="3600" dirty="0" smtClean="0"/>
              <a:t>levels</a:t>
            </a:r>
            <a:endParaRPr lang="en-US" sz="3600" dirty="0"/>
          </a:p>
        </p:txBody>
      </p:sp>
      <p:pic>
        <p:nvPicPr>
          <p:cNvPr id="22" name="Image 18"/>
          <p:cNvPicPr>
            <a:picLocks noChangeAspect="1"/>
          </p:cNvPicPr>
          <p:nvPr/>
        </p:nvPicPr>
        <p:blipFill rotWithShape="1">
          <a:blip r:embed="rId9"/>
          <a:srcRect l="66104" t="9482" r="10975" b="63660"/>
          <a:stretch/>
        </p:blipFill>
        <p:spPr>
          <a:xfrm>
            <a:off x="6652615" y="3210358"/>
            <a:ext cx="1023910" cy="9002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10025" y="2684976"/>
            <a:ext cx="1282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Cluster </a:t>
            </a:r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4018044" y="3758617"/>
            <a:ext cx="215444" cy="1561138"/>
          </a:xfrm>
          <a:prstGeom prst="rect">
            <a:avLst/>
          </a:prstGeom>
          <a:noFill/>
        </p:spPr>
        <p:txBody>
          <a:bodyPr vert="vert270" wrap="square" lIns="0" rIns="0" rtlCol="0" anchor="ctr">
            <a:spAutoFit/>
          </a:bodyPr>
          <a:lstStyle/>
          <a:p>
            <a:pPr algn="ctr"/>
            <a:r>
              <a:rPr lang="en-US" sz="1400" dirty="0"/>
              <a:t>HFBB amplitude [z]</a:t>
            </a:r>
          </a:p>
        </p:txBody>
      </p:sp>
    </p:spTree>
    <p:extLst>
      <p:ext uri="{BB962C8B-B14F-4D97-AF65-F5344CB8AC3E}">
        <p14:creationId xmlns:p14="http://schemas.microsoft.com/office/powerpoint/2010/main" val="208522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D8D8-BB70-2F4C-ADFA-8EE0E269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C2D99-6FF8-D14D-ABC1-06681F471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513576" cy="4739768"/>
          </a:xfrm>
        </p:spPr>
        <p:txBody>
          <a:bodyPr>
            <a:normAutofit/>
          </a:bodyPr>
          <a:lstStyle/>
          <a:p>
            <a:r>
              <a:rPr lang="en-US" dirty="0"/>
              <a:t>To develop a </a:t>
            </a:r>
            <a:r>
              <a:rPr lang="en-US" dirty="0" smtClean="0"/>
              <a:t>non-supervised method to </a:t>
            </a:r>
            <a:r>
              <a:rPr lang="en-US" b="1" dirty="0" smtClean="0"/>
              <a:t>identify</a:t>
            </a:r>
            <a:r>
              <a:rPr lang="en-US" dirty="0" smtClean="0"/>
              <a:t> the main types </a:t>
            </a:r>
            <a:r>
              <a:rPr lang="en-US" dirty="0"/>
              <a:t>of </a:t>
            </a:r>
            <a:r>
              <a:rPr lang="en-US" b="1" dirty="0"/>
              <a:t>dynamical trajectories</a:t>
            </a:r>
            <a:r>
              <a:rPr lang="en-US" dirty="0"/>
              <a:t> a system expresses.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3 </a:t>
            </a:r>
            <a:r>
              <a:rPr lang="en-US" dirty="0"/>
              <a:t>important </a:t>
            </a:r>
            <a:r>
              <a:rPr lang="en-US" dirty="0" smtClean="0"/>
              <a:t>variables: 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 smtClean="0"/>
              <a:t>observations</a:t>
            </a:r>
            <a:r>
              <a:rPr lang="en-US" dirty="0" smtClean="0"/>
              <a:t>: what do we want to cluster? </a:t>
            </a:r>
          </a:p>
          <a:p>
            <a:pPr lvl="2"/>
            <a:r>
              <a:rPr lang="en-US" dirty="0" smtClean="0"/>
              <a:t>sensors / trials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The features:</a:t>
            </a:r>
            <a:r>
              <a:rPr lang="en-US" dirty="0" smtClean="0"/>
              <a:t> the dimensions that define the space in which the trajectory is expressed.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Time</a:t>
            </a:r>
            <a:endParaRPr lang="en-US" b="1" dirty="0"/>
          </a:p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7249104" y="1825625"/>
            <a:ext cx="4640098" cy="3823053"/>
            <a:chOff x="4988691" y="3168985"/>
            <a:chExt cx="3486172" cy="2872316"/>
          </a:xfrm>
        </p:grpSpPr>
        <p:pic>
          <p:nvPicPr>
            <p:cNvPr id="5" name="Google Shape;107;p15">
              <a:extLst>
                <a:ext uri="{FF2B5EF4-FFF2-40B4-BE49-F238E27FC236}">
                  <a16:creationId xmlns:a16="http://schemas.microsoft.com/office/drawing/2014/main" id="{9E379FD6-468F-034A-99DB-C292FCD298A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 r="11731"/>
            <a:stretch/>
          </p:blipFill>
          <p:spPr>
            <a:xfrm>
              <a:off x="4988691" y="3168985"/>
              <a:ext cx="3158924" cy="2872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" name="Google Shape;116;p15">
              <a:extLst>
                <a:ext uri="{FF2B5EF4-FFF2-40B4-BE49-F238E27FC236}">
                  <a16:creationId xmlns:a16="http://schemas.microsoft.com/office/drawing/2014/main" id="{32C2C10F-D74F-734D-B5C3-F74064086C24}"/>
                </a:ext>
              </a:extLst>
            </p:cNvPr>
            <p:cNvGrpSpPr/>
            <p:nvPr/>
          </p:nvGrpSpPr>
          <p:grpSpPr>
            <a:xfrm>
              <a:off x="5037796" y="3738783"/>
              <a:ext cx="3437067" cy="2004441"/>
              <a:chOff x="6218622" y="2858401"/>
              <a:chExt cx="5122831" cy="2791741"/>
            </a:xfrm>
          </p:grpSpPr>
          <p:sp>
            <p:nvSpPr>
              <p:cNvPr id="7" name="Google Shape;117;p15">
                <a:extLst>
                  <a:ext uri="{FF2B5EF4-FFF2-40B4-BE49-F238E27FC236}">
                    <a16:creationId xmlns:a16="http://schemas.microsoft.com/office/drawing/2014/main" id="{1F24ED0F-8E8F-9344-A53C-5F84EF8FEF61}"/>
                  </a:ext>
                </a:extLst>
              </p:cNvPr>
              <p:cNvSpPr txBox="1"/>
              <p:nvPr/>
            </p:nvSpPr>
            <p:spPr>
              <a:xfrm rot="5400000">
                <a:off x="10426069" y="3812580"/>
                <a:ext cx="1198510" cy="6322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Time</a:t>
                </a:r>
                <a:endParaRPr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" name="Google Shape;118;p15">
                <a:extLst>
                  <a:ext uri="{FF2B5EF4-FFF2-40B4-BE49-F238E27FC236}">
                    <a16:creationId xmlns:a16="http://schemas.microsoft.com/office/drawing/2014/main" id="{E42C54D9-FE0C-E04E-A53C-7330C11E4010}"/>
                  </a:ext>
                </a:extLst>
              </p:cNvPr>
              <p:cNvCxnSpPr/>
              <p:nvPr/>
            </p:nvCxnSpPr>
            <p:spPr>
              <a:xfrm rot="5400000" flipV="1">
                <a:off x="9922335" y="3932560"/>
                <a:ext cx="214831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9" name="Google Shape;119;p15">
                <a:extLst>
                  <a:ext uri="{FF2B5EF4-FFF2-40B4-BE49-F238E27FC236}">
                    <a16:creationId xmlns:a16="http://schemas.microsoft.com/office/drawing/2014/main" id="{15DBF7A2-8CF8-7C43-8926-D046022E0482}"/>
                  </a:ext>
                </a:extLst>
              </p:cNvPr>
              <p:cNvSpPr txBox="1"/>
              <p:nvPr/>
            </p:nvSpPr>
            <p:spPr>
              <a:xfrm>
                <a:off x="9134004" y="5280811"/>
                <a:ext cx="304893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X</a:t>
                </a:r>
                <a:endParaRPr sz="180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20;p15">
                <a:extLst>
                  <a:ext uri="{FF2B5EF4-FFF2-40B4-BE49-F238E27FC236}">
                    <a16:creationId xmlns:a16="http://schemas.microsoft.com/office/drawing/2014/main" id="{3A09405C-F2C2-F841-816A-25D81F554BA6}"/>
                  </a:ext>
                </a:extLst>
              </p:cNvPr>
              <p:cNvSpPr txBox="1"/>
              <p:nvPr/>
            </p:nvSpPr>
            <p:spPr>
              <a:xfrm>
                <a:off x="7033270" y="5096144"/>
                <a:ext cx="304893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Y</a:t>
                </a:r>
                <a:endParaRPr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21;p15">
                <a:extLst>
                  <a:ext uri="{FF2B5EF4-FFF2-40B4-BE49-F238E27FC236}">
                    <a16:creationId xmlns:a16="http://schemas.microsoft.com/office/drawing/2014/main" id="{53E8D8CD-0083-4D40-82CC-102C7F7640B0}"/>
                  </a:ext>
                </a:extLst>
              </p:cNvPr>
              <p:cNvSpPr txBox="1"/>
              <p:nvPr/>
            </p:nvSpPr>
            <p:spPr>
              <a:xfrm>
                <a:off x="6218622" y="3679596"/>
                <a:ext cx="292069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Z</a:t>
                </a:r>
                <a:endParaRPr sz="180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8672638" y="1594792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Trajectories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8877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84" y="3037376"/>
            <a:ext cx="3689441" cy="2768285"/>
          </a:xfrm>
          <a:prstGeom prst="rect">
            <a:avLst/>
          </a:prstGeom>
        </p:spPr>
      </p:pic>
      <p:pic>
        <p:nvPicPr>
          <p:cNvPr id="21" name="Espace réservé du contenu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62" y="3279707"/>
            <a:ext cx="3894205" cy="219049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01435" y="2451032"/>
            <a:ext cx="2847736" cy="2324801"/>
            <a:chOff x="1153229" y="1893915"/>
            <a:chExt cx="2847736" cy="232480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1153229" y="1893915"/>
              <a:ext cx="2847736" cy="2324801"/>
              <a:chOff x="1666507" y="1981040"/>
              <a:chExt cx="2139546" cy="1746657"/>
            </a:xfrm>
          </p:grpSpPr>
          <p:pic>
            <p:nvPicPr>
              <p:cNvPr id="5" name="Picture 2" descr="✓ brain eeg free vector eps, cdr, ai, svg vector illustration graphic ar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507" y="2649883"/>
                <a:ext cx="953128" cy="95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673658" y="1981040"/>
                <a:ext cx="2132395" cy="584776"/>
                <a:chOff x="1625460" y="1540329"/>
                <a:chExt cx="2907726" cy="584776"/>
              </a:xfrm>
            </p:grpSpPr>
            <p:pic>
              <p:nvPicPr>
                <p:cNvPr id="10" name="Picture 4" descr="Sound Wave Stock Illustrations – 95,188 Sound Wave Stock Illustrations,  Vectors &amp; Clipart - Dreamstime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9514" b="29886"/>
                <a:stretch/>
              </p:blipFill>
              <p:spPr bwMode="auto">
                <a:xfrm>
                  <a:off x="1913811" y="1566018"/>
                  <a:ext cx="261937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 descr="Speaker Logo Transparent Background Vector And Clip ...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100000" l="3977" r="100000">
                              <a14:foregroundMark x1="59205" y1="38929" x2="60000" y2="39643"/>
                              <a14:foregroundMark x1="71477" y1="32321" x2="70909" y2="33929"/>
                              <a14:foregroundMark x1="83864" y1="34464" x2="84659" y2="3892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r="12857"/>
                <a:stretch/>
              </p:blipFill>
              <p:spPr>
                <a:xfrm>
                  <a:off x="1625460" y="1563759"/>
                  <a:ext cx="576703" cy="492306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 rot="20880796">
                  <a:off x="3836286" y="1540329"/>
                  <a:ext cx="50366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A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 rot="415991">
                  <a:off x="2245792" y="1540330"/>
                  <a:ext cx="43473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E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Rounded Rectangular Callout 6"/>
              <p:cNvSpPr/>
              <p:nvPr/>
            </p:nvSpPr>
            <p:spPr>
              <a:xfrm>
                <a:off x="2899388" y="2530239"/>
                <a:ext cx="433319" cy="445108"/>
              </a:xfrm>
              <a:prstGeom prst="wedgeRoundRectCallout">
                <a:avLst>
                  <a:gd name="adj1" fmla="val -111502"/>
                  <a:gd name="adj2" fmla="val 58074"/>
                  <a:gd name="adj3" fmla="val 16667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rPr>
                  <a:t>E 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endParaRPr>
              </a:p>
            </p:txBody>
          </p:sp>
          <p:pic>
            <p:nvPicPr>
              <p:cNvPr id="8" name="Picture 6" descr="3,803 Rating Scale Illustrations &amp; Clip Art - iStock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84" t="21065" r="14150" b="20430"/>
              <a:stretch/>
            </p:blipFill>
            <p:spPr bwMode="auto">
              <a:xfrm>
                <a:off x="2743802" y="3056882"/>
                <a:ext cx="744489" cy="40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578078" y="3358365"/>
                <a:ext cx="1075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Audibility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366315" y="2094011"/>
              <a:ext cx="6062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D6FA9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Noise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5213" y="457129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 </a:t>
            </a:r>
            <a:r>
              <a:rPr lang="en-US" dirty="0" err="1" smtClean="0"/>
              <a:t>sEEG</a:t>
            </a:r>
            <a:r>
              <a:rPr lang="en-US" dirty="0" smtClean="0"/>
              <a:t> patients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Clustering intracranial electrodes according to the activity across different noise </a:t>
            </a:r>
            <a:r>
              <a:rPr lang="en-US" sz="3600" dirty="0" smtClean="0"/>
              <a:t>levels</a:t>
            </a:r>
            <a:endParaRPr lang="en-US" sz="3600" dirty="0"/>
          </a:p>
        </p:txBody>
      </p:sp>
      <p:pic>
        <p:nvPicPr>
          <p:cNvPr id="22" name="Image 18"/>
          <p:cNvPicPr>
            <a:picLocks noChangeAspect="1"/>
          </p:cNvPicPr>
          <p:nvPr/>
        </p:nvPicPr>
        <p:blipFill rotWithShape="1">
          <a:blip r:embed="rId9"/>
          <a:srcRect l="66104" t="9482" r="10975" b="63660"/>
          <a:stretch/>
        </p:blipFill>
        <p:spPr>
          <a:xfrm>
            <a:off x="6652615" y="3210358"/>
            <a:ext cx="1023910" cy="9002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10025" y="2684976"/>
            <a:ext cx="1282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Cluster </a:t>
            </a:r>
            <a:r>
              <a:rPr lang="en-US" sz="2400" dirty="0" smtClean="0"/>
              <a:t>6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4018044" y="3758617"/>
            <a:ext cx="215444" cy="1561138"/>
          </a:xfrm>
          <a:prstGeom prst="rect">
            <a:avLst/>
          </a:prstGeom>
          <a:noFill/>
        </p:spPr>
        <p:txBody>
          <a:bodyPr vert="vert270" wrap="square" lIns="0" rIns="0" rtlCol="0" anchor="ctr">
            <a:spAutoFit/>
          </a:bodyPr>
          <a:lstStyle/>
          <a:p>
            <a:pPr algn="ctr"/>
            <a:r>
              <a:rPr lang="en-US" sz="1400" dirty="0"/>
              <a:t>HFBB amplitude [z]</a:t>
            </a:r>
          </a:p>
        </p:txBody>
      </p:sp>
    </p:spTree>
    <p:extLst>
      <p:ext uri="{BB962C8B-B14F-4D97-AF65-F5344CB8AC3E}">
        <p14:creationId xmlns:p14="http://schemas.microsoft.com/office/powerpoint/2010/main" val="10989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01435" y="2451032"/>
            <a:ext cx="2847736" cy="2324801"/>
            <a:chOff x="1153229" y="1893915"/>
            <a:chExt cx="2847736" cy="232480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1153229" y="1893915"/>
              <a:ext cx="2847736" cy="2324801"/>
              <a:chOff x="1666507" y="1981040"/>
              <a:chExt cx="2139546" cy="1746657"/>
            </a:xfrm>
          </p:grpSpPr>
          <p:pic>
            <p:nvPicPr>
              <p:cNvPr id="5" name="Picture 2" descr="✓ brain eeg free vector eps, cdr, ai, svg vector illustration graphic art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507" y="2649883"/>
                <a:ext cx="953128" cy="953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1673658" y="1981040"/>
                <a:ext cx="2132395" cy="584776"/>
                <a:chOff x="1625460" y="1540329"/>
                <a:chExt cx="2907726" cy="584776"/>
              </a:xfrm>
            </p:grpSpPr>
            <p:pic>
              <p:nvPicPr>
                <p:cNvPr id="10" name="Picture 4" descr="Sound Wave Stock Illustrations – 95,188 Sound Wave Stock Illustrations,  Vectors &amp; Clipart - Dreamstime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9514" b="29886"/>
                <a:stretch/>
              </p:blipFill>
              <p:spPr bwMode="auto">
                <a:xfrm>
                  <a:off x="1913811" y="1566018"/>
                  <a:ext cx="261937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 descr="Speaker Logo Transparent Background Vector And Clip ...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100000" l="3977" r="100000">
                              <a14:foregroundMark x1="59205" y1="38929" x2="60000" y2="39643"/>
                              <a14:foregroundMark x1="71477" y1="32321" x2="70909" y2="33929"/>
                              <a14:foregroundMark x1="83864" y1="34464" x2="84659" y2="3892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97" r="12857"/>
                <a:stretch/>
              </p:blipFill>
              <p:spPr>
                <a:xfrm>
                  <a:off x="1625460" y="1563759"/>
                  <a:ext cx="576703" cy="492306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 rot="20880796">
                  <a:off x="3836286" y="1540329"/>
                  <a:ext cx="50366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A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 rot="415991">
                  <a:off x="2245792" y="1540330"/>
                  <a:ext cx="43473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 Antiqua" panose="02040602050305030304" pitchFamily="18" charset="0"/>
                      <a:ea typeface="+mn-ea"/>
                      <a:cs typeface="+mn-cs"/>
                    </a:rPr>
                    <a:t>E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Rounded Rectangular Callout 6"/>
              <p:cNvSpPr/>
              <p:nvPr/>
            </p:nvSpPr>
            <p:spPr>
              <a:xfrm>
                <a:off x="2899388" y="2530239"/>
                <a:ext cx="433319" cy="445108"/>
              </a:xfrm>
              <a:prstGeom prst="wedgeRoundRectCallout">
                <a:avLst>
                  <a:gd name="adj1" fmla="val -111502"/>
                  <a:gd name="adj2" fmla="val 58074"/>
                  <a:gd name="adj3" fmla="val 16667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rPr>
                  <a:t>E 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endParaRPr>
              </a:p>
            </p:txBody>
          </p:sp>
          <p:pic>
            <p:nvPicPr>
              <p:cNvPr id="8" name="Picture 6" descr="3,803 Rating Scale Illustrations &amp; Clip Art - iStock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84" t="21065" r="14150" b="20430"/>
              <a:stretch/>
            </p:blipFill>
            <p:spPr bwMode="auto">
              <a:xfrm>
                <a:off x="2743802" y="3056882"/>
                <a:ext cx="744489" cy="404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578078" y="3358365"/>
                <a:ext cx="1075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Audibility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366315" y="2094011"/>
              <a:ext cx="6062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D6FA9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Noise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6FA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80562" y="4701867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sEEG</a:t>
            </a:r>
            <a:r>
              <a:rPr lang="en-US" dirty="0" smtClean="0"/>
              <a:t> patient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Clustering </a:t>
            </a:r>
            <a:r>
              <a:rPr lang="en-US" sz="3600" dirty="0" smtClean="0"/>
              <a:t>trials across intracerebral electrodes</a:t>
            </a:r>
            <a:endParaRPr lang="en-US" sz="3600" dirty="0"/>
          </a:p>
        </p:txBody>
      </p:sp>
      <p:pic>
        <p:nvPicPr>
          <p:cNvPr id="24" name="Content Placeholder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495" y="1825625"/>
            <a:ext cx="8291406" cy="43513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88662" y="2297551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67785" y="2306054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5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246B-692F-0040-B27A-4CAD4F1B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3788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Experimental example 3</a:t>
            </a:r>
            <a:endParaRPr lang="en-US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898904" y="184473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IntraSound</a:t>
            </a:r>
            <a:r>
              <a:rPr lang="en-US" b="1" dirty="0" smtClean="0"/>
              <a:t> project: </a:t>
            </a:r>
          </a:p>
          <a:p>
            <a:r>
              <a:rPr lang="en-US" sz="4000" dirty="0" err="1" smtClean="0"/>
              <a:t>SoundConscious</a:t>
            </a:r>
            <a:r>
              <a:rPr lang="en-US" sz="4000" dirty="0" smtClean="0"/>
              <a:t> </a:t>
            </a:r>
            <a:r>
              <a:rPr lang="en-US" sz="4000" dirty="0"/>
              <a:t>(EEG, healthy </a:t>
            </a:r>
            <a:r>
              <a:rPr lang="en-US" sz="4000" dirty="0" smtClean="0"/>
              <a:t>participants)</a:t>
            </a:r>
            <a:endParaRPr lang="en-US" sz="4000" b="1" dirty="0"/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1624013" y="407752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>
                <a:solidFill>
                  <a:prstClr val="black"/>
                </a:solidFill>
              </a:rPr>
              <a:t>Sergent</a:t>
            </a:r>
            <a:r>
              <a:rPr lang="en-US" dirty="0">
                <a:solidFill>
                  <a:prstClr val="black"/>
                </a:solidFill>
              </a:rPr>
              <a:t> et al., Nat </a:t>
            </a:r>
            <a:r>
              <a:rPr lang="en-US" dirty="0" err="1">
                <a:solidFill>
                  <a:prstClr val="black"/>
                </a:solidFill>
              </a:rPr>
              <a:t>Comm</a:t>
            </a:r>
            <a:r>
              <a:rPr lang="en-US" dirty="0">
                <a:solidFill>
                  <a:prstClr val="black"/>
                </a:solidFill>
              </a:rPr>
              <a:t>, 2021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3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00843" y="4137024"/>
            <a:ext cx="1751270" cy="2357085"/>
            <a:chOff x="451212" y="3438727"/>
            <a:chExt cx="2105660" cy="2750484"/>
          </a:xfrm>
        </p:grpSpPr>
        <p:sp>
          <p:nvSpPr>
            <p:cNvPr id="14" name="Oval 13"/>
            <p:cNvSpPr/>
            <p:nvPr/>
          </p:nvSpPr>
          <p:spPr>
            <a:xfrm>
              <a:off x="530927" y="3521449"/>
              <a:ext cx="1940215" cy="673811"/>
            </a:xfrm>
            <a:prstGeom prst="ellipse">
              <a:avLst/>
            </a:prstGeom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Down Arrow 14"/>
            <p:cNvSpPr/>
            <p:nvPr/>
          </p:nvSpPr>
          <p:spPr>
            <a:xfrm>
              <a:off x="1316038" y="5171386"/>
              <a:ext cx="376010" cy="24064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615921" y="5495581"/>
              <a:ext cx="1804854" cy="693630"/>
            </a:xfrm>
            <a:custGeom>
              <a:avLst/>
              <a:gdLst>
                <a:gd name="connsiteX0" fmla="*/ 0 w 1804851"/>
                <a:gd name="connsiteY0" fmla="*/ 0 h 451212"/>
                <a:gd name="connsiteX1" fmla="*/ 1804851 w 1804851"/>
                <a:gd name="connsiteY1" fmla="*/ 0 h 451212"/>
                <a:gd name="connsiteX2" fmla="*/ 1804851 w 1804851"/>
                <a:gd name="connsiteY2" fmla="*/ 451212 h 451212"/>
                <a:gd name="connsiteX3" fmla="*/ 0 w 1804851"/>
                <a:gd name="connsiteY3" fmla="*/ 451212 h 451212"/>
                <a:gd name="connsiteX4" fmla="*/ 0 w 1804851"/>
                <a:gd name="connsiteY4" fmla="*/ 0 h 45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4851" h="451212">
                  <a:moveTo>
                    <a:pt x="0" y="0"/>
                  </a:moveTo>
                  <a:lnTo>
                    <a:pt x="1804851" y="0"/>
                  </a:lnTo>
                  <a:lnTo>
                    <a:pt x="1804851" y="451212"/>
                  </a:lnTo>
                  <a:lnTo>
                    <a:pt x="0" y="4512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marR="0" lvl="0" indent="0" algn="ctr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Trajectory k-means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107390" y="4294223"/>
              <a:ext cx="821919" cy="797678"/>
            </a:xfrm>
            <a:custGeom>
              <a:avLst/>
              <a:gdLst>
                <a:gd name="connsiteX0" fmla="*/ 0 w 676819"/>
                <a:gd name="connsiteY0" fmla="*/ 338410 h 676819"/>
                <a:gd name="connsiteX1" fmla="*/ 338410 w 676819"/>
                <a:gd name="connsiteY1" fmla="*/ 0 h 676819"/>
                <a:gd name="connsiteX2" fmla="*/ 676820 w 676819"/>
                <a:gd name="connsiteY2" fmla="*/ 338410 h 676819"/>
                <a:gd name="connsiteX3" fmla="*/ 338410 w 676819"/>
                <a:gd name="connsiteY3" fmla="*/ 676820 h 676819"/>
                <a:gd name="connsiteX4" fmla="*/ 0 w 676819"/>
                <a:gd name="connsiteY4" fmla="*/ 338410 h 67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819" h="676819">
                  <a:moveTo>
                    <a:pt x="0" y="338410"/>
                  </a:moveTo>
                  <a:cubicBezTo>
                    <a:pt x="0" y="151511"/>
                    <a:pt x="151511" y="0"/>
                    <a:pt x="338410" y="0"/>
                  </a:cubicBezTo>
                  <a:cubicBezTo>
                    <a:pt x="525309" y="0"/>
                    <a:pt x="676820" y="151511"/>
                    <a:pt x="676820" y="338410"/>
                  </a:cubicBezTo>
                  <a:cubicBezTo>
                    <a:pt x="676820" y="525309"/>
                    <a:pt x="525309" y="676820"/>
                    <a:pt x="338410" y="676820"/>
                  </a:cubicBezTo>
                  <a:cubicBezTo>
                    <a:pt x="151511" y="676820"/>
                    <a:pt x="0" y="525309"/>
                    <a:pt x="0" y="33841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818" tIns="111818" rIns="111818" bIns="111818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S20 Single trials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52023" y="3739535"/>
              <a:ext cx="821919" cy="797678"/>
            </a:xfrm>
            <a:custGeom>
              <a:avLst/>
              <a:gdLst>
                <a:gd name="connsiteX0" fmla="*/ 0 w 676819"/>
                <a:gd name="connsiteY0" fmla="*/ 338410 h 676819"/>
                <a:gd name="connsiteX1" fmla="*/ 338410 w 676819"/>
                <a:gd name="connsiteY1" fmla="*/ 0 h 676819"/>
                <a:gd name="connsiteX2" fmla="*/ 676820 w 676819"/>
                <a:gd name="connsiteY2" fmla="*/ 338410 h 676819"/>
                <a:gd name="connsiteX3" fmla="*/ 338410 w 676819"/>
                <a:gd name="connsiteY3" fmla="*/ 676820 h 676819"/>
                <a:gd name="connsiteX4" fmla="*/ 0 w 676819"/>
                <a:gd name="connsiteY4" fmla="*/ 338410 h 67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819" h="676819">
                  <a:moveTo>
                    <a:pt x="0" y="338410"/>
                  </a:moveTo>
                  <a:cubicBezTo>
                    <a:pt x="0" y="151511"/>
                    <a:pt x="151511" y="0"/>
                    <a:pt x="338410" y="0"/>
                  </a:cubicBezTo>
                  <a:cubicBezTo>
                    <a:pt x="525309" y="0"/>
                    <a:pt x="676820" y="151511"/>
                    <a:pt x="676820" y="338410"/>
                  </a:cubicBezTo>
                  <a:cubicBezTo>
                    <a:pt x="676820" y="525309"/>
                    <a:pt x="525309" y="676820"/>
                    <a:pt x="338410" y="676820"/>
                  </a:cubicBezTo>
                  <a:cubicBezTo>
                    <a:pt x="151511" y="676820"/>
                    <a:pt x="0" y="525309"/>
                    <a:pt x="0" y="33841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598875"/>
                <a:satOff val="2630"/>
                <a:lumOff val="980"/>
                <a:alphaOff val="0"/>
              </a:schemeClr>
            </a:fillRef>
            <a:effectRef idx="0">
              <a:schemeClr val="accent4">
                <a:hueOff val="-5598875"/>
                <a:satOff val="2630"/>
                <a:lumOff val="98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818" tIns="111818" rIns="111818" bIns="111818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S2</a:t>
              </a:r>
              <a:b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Single trials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1443882" y="3575895"/>
              <a:ext cx="821919" cy="797678"/>
            </a:xfrm>
            <a:custGeom>
              <a:avLst/>
              <a:gdLst>
                <a:gd name="connsiteX0" fmla="*/ 0 w 676819"/>
                <a:gd name="connsiteY0" fmla="*/ 338410 h 676819"/>
                <a:gd name="connsiteX1" fmla="*/ 338410 w 676819"/>
                <a:gd name="connsiteY1" fmla="*/ 0 h 676819"/>
                <a:gd name="connsiteX2" fmla="*/ 676820 w 676819"/>
                <a:gd name="connsiteY2" fmla="*/ 338410 h 676819"/>
                <a:gd name="connsiteX3" fmla="*/ 338410 w 676819"/>
                <a:gd name="connsiteY3" fmla="*/ 676820 h 676819"/>
                <a:gd name="connsiteX4" fmla="*/ 0 w 676819"/>
                <a:gd name="connsiteY4" fmla="*/ 338410 h 67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819" h="676819">
                  <a:moveTo>
                    <a:pt x="0" y="338410"/>
                  </a:moveTo>
                  <a:cubicBezTo>
                    <a:pt x="0" y="151511"/>
                    <a:pt x="151511" y="0"/>
                    <a:pt x="338410" y="0"/>
                  </a:cubicBezTo>
                  <a:cubicBezTo>
                    <a:pt x="525309" y="0"/>
                    <a:pt x="676820" y="151511"/>
                    <a:pt x="676820" y="338410"/>
                  </a:cubicBezTo>
                  <a:cubicBezTo>
                    <a:pt x="676820" y="525309"/>
                    <a:pt x="525309" y="676820"/>
                    <a:pt x="338410" y="676820"/>
                  </a:cubicBezTo>
                  <a:cubicBezTo>
                    <a:pt x="151511" y="676820"/>
                    <a:pt x="0" y="525309"/>
                    <a:pt x="0" y="33841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1197749"/>
                <a:satOff val="5260"/>
                <a:lumOff val="1959"/>
                <a:alphaOff val="0"/>
              </a:schemeClr>
            </a:fillRef>
            <a:effectRef idx="0">
              <a:schemeClr val="accent4">
                <a:hueOff val="-11197749"/>
                <a:satOff val="5260"/>
                <a:lumOff val="19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1818" tIns="111818" rIns="111818" bIns="111818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S1</a:t>
              </a:r>
              <a:b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Single trials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Shape 19"/>
            <p:cNvSpPr/>
            <p:nvPr/>
          </p:nvSpPr>
          <p:spPr>
            <a:xfrm>
              <a:off x="451212" y="3438727"/>
              <a:ext cx="2105660" cy="1684528"/>
            </a:xfrm>
            <a:prstGeom prst="funnel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153229" y="1893915"/>
            <a:ext cx="3002253" cy="2517117"/>
            <a:chOff x="1666507" y="1981040"/>
            <a:chExt cx="2255635" cy="1891146"/>
          </a:xfrm>
        </p:grpSpPr>
        <p:pic>
          <p:nvPicPr>
            <p:cNvPr id="33794" name="Picture 2" descr="✓ brain eeg free vector eps, cdr, ai, svg vector illustration graphic art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6507" y="2649883"/>
              <a:ext cx="953128" cy="95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1673658" y="1981040"/>
              <a:ext cx="2132395" cy="584776"/>
              <a:chOff x="1625460" y="1540329"/>
              <a:chExt cx="2907726" cy="584776"/>
            </a:xfrm>
          </p:grpSpPr>
          <p:pic>
            <p:nvPicPr>
              <p:cNvPr id="33796" name="Picture 4" descr="Sound Wave Stock Illustrations – 95,188 Sound Wave Stock Illustrations,  Vectors &amp; Clipart - Dreamstim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514" b="29886"/>
              <a:stretch/>
            </p:blipFill>
            <p:spPr bwMode="auto">
              <a:xfrm>
                <a:off x="1913811" y="1566018"/>
                <a:ext cx="261937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Speaker Logo Transparent Background Vector And Clip ...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3977" r="100000">
                            <a14:foregroundMark x1="59205" y1="38929" x2="60000" y2="39643"/>
                            <a14:foregroundMark x1="71477" y1="32321" x2="70909" y2="33929"/>
                            <a14:foregroundMark x1="83864" y1="34464" x2="84659" y2="389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97" r="12857"/>
              <a:stretch/>
            </p:blipFill>
            <p:spPr>
              <a:xfrm>
                <a:off x="1625460" y="1563759"/>
                <a:ext cx="576703" cy="49230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 rot="20880796">
                <a:off x="3836286" y="1540329"/>
                <a:ext cx="5036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rPr>
                  <a:t>A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415991">
                <a:off x="2245792" y="1540330"/>
                <a:ext cx="4347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 Antiqua" panose="02040602050305030304" pitchFamily="18" charset="0"/>
                    <a:ea typeface="+mn-ea"/>
                    <a:cs typeface="+mn-cs"/>
                  </a:rPr>
                  <a:t>E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" name="Rounded Rectangular Callout 6"/>
            <p:cNvSpPr/>
            <p:nvPr/>
          </p:nvSpPr>
          <p:spPr>
            <a:xfrm>
              <a:off x="2899388" y="2530239"/>
              <a:ext cx="433319" cy="445108"/>
            </a:xfrm>
            <a:prstGeom prst="wedgeRoundRectCallout">
              <a:avLst>
                <a:gd name="adj1" fmla="val -111502"/>
                <a:gd name="adj2" fmla="val 58074"/>
                <a:gd name="adj3" fmla="val 16667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E  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pic>
          <p:nvPicPr>
            <p:cNvPr id="33798" name="Picture 6" descr="3,803 Rating Scale Illustrations &amp; Clip Art - iStock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84" t="21065" r="14150" b="20430"/>
            <a:stretch/>
          </p:blipFill>
          <p:spPr bwMode="auto">
            <a:xfrm>
              <a:off x="2743802" y="3056882"/>
              <a:ext cx="744489" cy="404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366351" y="3386588"/>
              <a:ext cx="1555791" cy="485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Subjective audibility</a:t>
              </a:r>
              <a:b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5201378" y="1963449"/>
            <a:ext cx="5056362" cy="2257699"/>
            <a:chOff x="4847401" y="2167626"/>
            <a:chExt cx="3798920" cy="1696242"/>
          </a:xfrm>
        </p:grpSpPr>
        <p:grpSp>
          <p:nvGrpSpPr>
            <p:cNvPr id="29" name="Group 28"/>
            <p:cNvGrpSpPr/>
            <p:nvPr/>
          </p:nvGrpSpPr>
          <p:grpSpPr>
            <a:xfrm>
              <a:off x="4847401" y="2167626"/>
              <a:ext cx="3798920" cy="1457102"/>
              <a:chOff x="3423093" y="2172854"/>
              <a:chExt cx="4073648" cy="1562476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423093" y="2172854"/>
                <a:ext cx="4073648" cy="272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Cluster in PCA space all noise levels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38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8" t="13563" r="85257" b="71940"/>
              <a:stretch/>
            </p:blipFill>
            <p:spPr>
              <a:xfrm>
                <a:off x="5250483" y="2532815"/>
                <a:ext cx="1847069" cy="1202515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4847414" y="2488992"/>
              <a:ext cx="1620400" cy="1347662"/>
              <a:chOff x="3423107" y="4103388"/>
              <a:chExt cx="1737583" cy="144512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423107" y="4103388"/>
                <a:ext cx="1737583" cy="1217530"/>
                <a:chOff x="3423107" y="4103388"/>
                <a:chExt cx="1737583" cy="1217530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6330" t="5006" r="4682" b="5485"/>
                <a:stretch/>
              </p:blipFill>
              <p:spPr>
                <a:xfrm>
                  <a:off x="3702108" y="4126971"/>
                  <a:ext cx="1458582" cy="1173692"/>
                </a:xfrm>
                <a:prstGeom prst="rect">
                  <a:avLst/>
                </a:prstGeom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3423107" y="4103388"/>
                  <a:ext cx="301686" cy="65429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none" rtlCol="0" anchor="ctr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423107" y="4666624"/>
                  <a:ext cx="301686" cy="65429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none" rtlCol="0" anchor="ctr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3919115" y="5209955"/>
                <a:ext cx="10118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Time [ms]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6483716" y="2468686"/>
              <a:ext cx="300609" cy="113211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Global field power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21482" y="3548146"/>
              <a:ext cx="943578" cy="31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[ms]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4749542" y="4312554"/>
            <a:ext cx="5508198" cy="2353908"/>
            <a:chOff x="7940218" y="2095342"/>
            <a:chExt cx="4138398" cy="176852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4" t="58863" r="52887" b="27013"/>
            <a:stretch/>
          </p:blipFill>
          <p:spPr>
            <a:xfrm>
              <a:off x="10072104" y="2488992"/>
              <a:ext cx="1638988" cy="1116531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77762" y="2188705"/>
              <a:ext cx="1538546" cy="1555893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7940218" y="2385443"/>
              <a:ext cx="1603738" cy="1478424"/>
              <a:chOff x="8605310" y="3764759"/>
              <a:chExt cx="1719716" cy="158534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9558149" y="5011546"/>
                <a:ext cx="766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Cluster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605310" y="3764759"/>
                <a:ext cx="743880" cy="1421067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 defTabSz="457200"/>
                <a:r>
                  <a:rPr lang="en-US" sz="1600" dirty="0">
                    <a:solidFill>
                      <a:prstClr val="black"/>
                    </a:solidFill>
                  </a:rPr>
                  <a:t>Subjective </a:t>
                </a:r>
                <a:r>
                  <a:rPr lang="en-US" sz="1600" dirty="0" smtClean="0">
                    <a:solidFill>
                      <a:prstClr val="black"/>
                    </a:solidFill>
                  </a:rPr>
                  <a:t>audibility</a:t>
                </a:r>
                <a:br>
                  <a:rPr lang="en-US" sz="1600" dirty="0" smtClean="0">
                    <a:solidFill>
                      <a:prstClr val="black"/>
                    </a:solidFill>
                  </a:rPr>
                </a:br>
                <a:r>
                  <a:rPr lang="en-US" sz="1600" dirty="0" smtClean="0">
                    <a:solidFill>
                      <a:prstClr val="black"/>
                    </a:solidFill>
                  </a:rPr>
                  <a:t>report</a:t>
                </a:r>
                <a:endParaRPr lang="en-US" sz="1600" dirty="0">
                  <a:solidFill>
                    <a:prstClr val="black"/>
                  </a:solidFill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8279694" y="2095342"/>
              <a:ext cx="3798922" cy="254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 in sensors space on middle noise level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762839" y="3338392"/>
              <a:ext cx="214745" cy="178555"/>
            </a:xfrm>
            <a:prstGeom prst="rect">
              <a:avLst/>
            </a:prstGeom>
            <a:solidFill>
              <a:srgbClr val="1D6FA9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436581" y="3144585"/>
              <a:ext cx="214745" cy="375664"/>
            </a:xfrm>
            <a:prstGeom prst="rect">
              <a:avLst/>
            </a:prstGeom>
            <a:solidFill>
              <a:srgbClr val="C0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528526" y="3547035"/>
              <a:ext cx="943578" cy="31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[ms]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9240819" y="6477843"/>
            <a:ext cx="2880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Sergent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al.,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66315" y="2094011"/>
            <a:ext cx="596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D6FA9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6FA9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56004" y="4742572"/>
            <a:ext cx="400111" cy="15068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field power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prstClr val="black"/>
                </a:solidFill>
                <a:latin typeface="Calibri" panose="020F0502020204030204"/>
              </a:rPr>
              <a:t>Clustering consciously perceived &amp; non-perceived EEG trials across sensors, pooled </a:t>
            </a: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participants’ </a:t>
            </a:r>
            <a:r>
              <a:rPr lang="en-US" sz="3600" dirty="0" smtClean="0">
                <a:solidFill>
                  <a:prstClr val="black"/>
                </a:solidFill>
                <a:latin typeface="Calibri" panose="020F0502020204030204"/>
              </a:rPr>
              <a:t>single-trials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887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246B-692F-0040-B27A-4CAD4F1B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23082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Experimental </a:t>
            </a:r>
            <a:r>
              <a:rPr lang="en-US" dirty="0" smtClean="0"/>
              <a:t>example 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Clustering </a:t>
            </a:r>
            <a:r>
              <a:rPr lang="en-US" dirty="0" smtClean="0"/>
              <a:t>flies according to their </a:t>
            </a:r>
            <a:r>
              <a:rPr lang="en-US" dirty="0" smtClean="0"/>
              <a:t>walking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5045573" y="1317029"/>
            <a:ext cx="2100854" cy="2608494"/>
            <a:chOff x="236904" y="4183811"/>
            <a:chExt cx="2100854" cy="2608494"/>
          </a:xfrm>
        </p:grpSpPr>
        <p:grpSp>
          <p:nvGrpSpPr>
            <p:cNvPr id="59" name="Group 58"/>
            <p:cNvGrpSpPr/>
            <p:nvPr/>
          </p:nvGrpSpPr>
          <p:grpSpPr>
            <a:xfrm>
              <a:off x="236904" y="4183811"/>
              <a:ext cx="2100854" cy="2608494"/>
              <a:chOff x="236904" y="4183811"/>
              <a:chExt cx="2100854" cy="2608494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2"/>
              <a:srcRect t="10553" r="1986"/>
              <a:stretch/>
            </p:blipFill>
            <p:spPr>
              <a:xfrm>
                <a:off x="236904" y="4270075"/>
                <a:ext cx="2100854" cy="2522230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265378" y="4183811"/>
                <a:ext cx="487206" cy="250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3800" name="Picture 8" descr="Fruit Fly Vinyl Stickers Drosophila Melanogaster Set of 2 | Etsy | Science  stickers, Vinyl sticker, Genetics gift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9FDFC"/>
                </a:clrFrom>
                <a:clrTo>
                  <a:srgbClr val="F9FD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" t="18853" r="50603" b="17567"/>
            <a:stretch/>
          </p:blipFill>
          <p:spPr bwMode="auto">
            <a:xfrm rot="5400000">
              <a:off x="1292075" y="5624362"/>
              <a:ext cx="577202" cy="58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588069" y="3999733"/>
            <a:ext cx="7015863" cy="2259522"/>
            <a:chOff x="2986806" y="3999733"/>
            <a:chExt cx="7015863" cy="2259522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4"/>
            <a:srcRect l="618"/>
            <a:stretch/>
          </p:blipFill>
          <p:spPr>
            <a:xfrm>
              <a:off x="2986806" y="4423107"/>
              <a:ext cx="7015863" cy="1836148"/>
            </a:xfrm>
            <a:prstGeom prst="rect">
              <a:avLst/>
            </a:prstGeom>
          </p:spPr>
        </p:pic>
        <p:pic>
          <p:nvPicPr>
            <p:cNvPr id="65" name="Picture 8" descr="Fruit Fly Vinyl Stickers Drosophila Melanogaster Set of 2 | Etsy | Science  stickers, Vinyl sticker, Genetics gift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9FDFC"/>
                </a:clrFrom>
                <a:clrTo>
                  <a:srgbClr val="F9FDFC">
                    <a:alpha val="0"/>
                  </a:srgbClr>
                </a:clrTo>
              </a:clrChange>
              <a:duotone>
                <a:prstClr val="black"/>
                <a:srgbClr val="075208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" t="18853" r="50603" b="17567"/>
            <a:stretch/>
          </p:blipFill>
          <p:spPr bwMode="auto">
            <a:xfrm rot="10800000" flipV="1">
              <a:off x="3670562" y="4001859"/>
              <a:ext cx="577202" cy="58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8" descr="Fruit Fly Vinyl Stickers Drosophila Melanogaster Set of 2 | Etsy | Science  stickers, Vinyl sticker, Genetics gift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9FDFC"/>
                </a:clrFrom>
                <a:clrTo>
                  <a:srgbClr val="F9FDFC">
                    <a:alpha val="0"/>
                  </a:srgbClr>
                </a:clrTo>
              </a:clrChange>
              <a:duotone>
                <a:prstClr val="black"/>
                <a:srgbClr val="FB7B3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" t="18853" r="50603" b="17567"/>
            <a:stretch/>
          </p:blipFill>
          <p:spPr bwMode="auto">
            <a:xfrm rot="10800000" flipV="1">
              <a:off x="5316984" y="3999733"/>
              <a:ext cx="577202" cy="58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8" descr="Fruit Fly Vinyl Stickers Drosophila Melanogaster Set of 2 | Etsy | Science  stickers, Vinyl sticker, Genetics gift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9FDFC"/>
                </a:clrFrom>
                <a:clrTo>
                  <a:srgbClr val="F9FDFC">
                    <a:alpha val="0"/>
                  </a:srgbClr>
                </a:clrTo>
              </a:clrChange>
              <a:duotone>
                <a:prstClr val="black"/>
                <a:srgbClr val="6F476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" t="18853" r="50603" b="17567"/>
            <a:stretch/>
          </p:blipFill>
          <p:spPr bwMode="auto">
            <a:xfrm rot="10800000" flipV="1">
              <a:off x="6960700" y="4037752"/>
              <a:ext cx="577202" cy="58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1057984" y="506509"/>
            <a:ext cx="1007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smtClean="0"/>
              <a:t>Identify flies that prefer large quantities over smaller </a:t>
            </a:r>
            <a:r>
              <a:rPr lang="en-US" sz="3200" dirty="0" smtClean="0"/>
              <a:t>ones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9700700" y="6486882"/>
            <a:ext cx="2318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Bengochea</a:t>
            </a:r>
            <a:r>
              <a:rPr lang="en-US" dirty="0">
                <a:solidFill>
                  <a:prstClr val="black"/>
                </a:solidFill>
              </a:rPr>
              <a:t> et al.,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contacts across different frequency bands</a:t>
            </a:r>
          </a:p>
          <a:p>
            <a:r>
              <a:rPr lang="en-US" dirty="0" smtClean="0"/>
              <a:t>Application to 7T fMRI data: cluster voxels across different </a:t>
            </a:r>
            <a:r>
              <a:rPr lang="en-US" dirty="0" err="1" smtClean="0"/>
              <a:t>exp</a:t>
            </a:r>
            <a:r>
              <a:rPr lang="en-US" dirty="0" smtClean="0"/>
              <a:t> conditions (e.g. visual categories in the ventral stream)</a:t>
            </a:r>
          </a:p>
          <a:p>
            <a:r>
              <a:rPr lang="en-US" dirty="0" smtClean="0"/>
              <a:t>Build a </a:t>
            </a:r>
            <a:r>
              <a:rPr lang="en-US" dirty="0" err="1" smtClean="0"/>
              <a:t>matlab</a:t>
            </a:r>
            <a:r>
              <a:rPr lang="en-US" dirty="0" smtClean="0"/>
              <a:t> &amp; python open code tools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71760" y="591235"/>
            <a:ext cx="1377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err="1"/>
              <a:t>Iván</a:t>
            </a:r>
            <a:r>
              <a:rPr lang="en-US" dirty="0"/>
              <a:t> </a:t>
            </a:r>
            <a:r>
              <a:rPr lang="en-US" dirty="0" err="1"/>
              <a:t>Mindlin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9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5645" y="1799157"/>
            <a:ext cx="3257817" cy="3039543"/>
            <a:chOff x="7683570" y="3173453"/>
            <a:chExt cx="2006881" cy="1872420"/>
          </a:xfrm>
          <a:solidFill>
            <a:schemeClr val="bg1"/>
          </a:solidFill>
        </p:grpSpPr>
        <p:pic>
          <p:nvPicPr>
            <p:cNvPr id="4" name="Picture 2" descr="https://icm-institute.org/wp-content/uploads/2019/04/sitt-jacobo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8974" r="100000">
                          <a14:foregroundMark x1="11538" y1="92258" x2="44231" y2="86452"/>
                          <a14:backgroundMark x1="92308" y1="10323" x2="76923" y2="67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606" y="3569498"/>
              <a:ext cx="1485900" cy="1476375"/>
            </a:xfrm>
            <a:prstGeom prst="rect">
              <a:avLst/>
            </a:prstGeom>
            <a:noFill/>
          </p:spPr>
        </p:pic>
        <p:sp>
          <p:nvSpPr>
            <p:cNvPr id="5" name="Text Placeholder 7"/>
            <p:cNvSpPr txBox="1">
              <a:spLocks/>
            </p:cNvSpPr>
            <p:nvPr/>
          </p:nvSpPr>
          <p:spPr>
            <a:xfrm>
              <a:off x="7683570" y="3173453"/>
              <a:ext cx="2006881" cy="319011"/>
            </a:xfrm>
            <a:prstGeom prst="rect">
              <a:avLst/>
            </a:prstGeom>
            <a:grp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 err="1" smtClean="0"/>
                <a:t>Jacobo</a:t>
              </a:r>
              <a:r>
                <a:rPr lang="en-US" dirty="0" smtClean="0"/>
                <a:t> </a:t>
              </a:r>
              <a:r>
                <a:rPr lang="en-US" dirty="0" err="1" smtClean="0"/>
                <a:t>Sitt</a:t>
              </a:r>
              <a:endParaRPr lang="fr-FR" dirty="0"/>
            </a:p>
          </p:txBody>
        </p:sp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035827" y="1799157"/>
            <a:ext cx="3726282" cy="3723878"/>
            <a:chOff x="5289671" y="1899480"/>
            <a:chExt cx="4508801" cy="4505893"/>
          </a:xfrm>
        </p:grpSpPr>
        <p:pic>
          <p:nvPicPr>
            <p:cNvPr id="2056" name="Picture 8" descr="PhotoClaireSergentBeauval_edited_edited_edited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493" y="2305550"/>
              <a:ext cx="1471236" cy="146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Placeholder 7"/>
            <p:cNvSpPr txBox="1">
              <a:spLocks/>
            </p:cNvSpPr>
            <p:nvPr/>
          </p:nvSpPr>
          <p:spPr>
            <a:xfrm>
              <a:off x="5289671" y="1899480"/>
              <a:ext cx="2006881" cy="319011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Claire </a:t>
              </a:r>
              <a:r>
                <a:rPr lang="en-US" dirty="0" err="1" smtClean="0"/>
                <a:t>Sergent</a:t>
              </a:r>
              <a:endParaRPr lang="fr-FR" dirty="0"/>
            </a:p>
          </p:txBody>
        </p:sp>
        <p:pic>
          <p:nvPicPr>
            <p:cNvPr id="2054" name="Picture 6" descr="photo_Daphné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3270" y="2305550"/>
              <a:ext cx="1471236" cy="146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459305" y="1901266"/>
              <a:ext cx="2339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Daphné</a:t>
              </a:r>
              <a:r>
                <a:rPr lang="en-US" dirty="0"/>
                <a:t> Rimsky-Robert</a:t>
              </a:r>
            </a:p>
          </p:txBody>
        </p:sp>
        <p:pic>
          <p:nvPicPr>
            <p:cNvPr id="2058" name="Picture 10" descr="Présentation de l'IHU - Institut du Cerveau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379" y="4939023"/>
              <a:ext cx="1466350" cy="146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496258" y="4589765"/>
              <a:ext cx="16193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/>
                <a:t>Bassem</a:t>
              </a:r>
              <a:r>
                <a:rPr lang="en-US" dirty="0" smtClean="0"/>
                <a:t> Hassan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28362" y="4589765"/>
              <a:ext cx="2201052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Mercedes </a:t>
              </a:r>
              <a:r>
                <a:rPr lang="en-US" dirty="0" err="1" smtClean="0"/>
                <a:t>Bengochea</a:t>
              </a:r>
              <a:endParaRPr lang="en-US" dirty="0"/>
            </a:p>
          </p:txBody>
        </p:sp>
        <p:pic>
          <p:nvPicPr>
            <p:cNvPr id="2062" name="Picture 14" descr="Mercedes BENGOCHEA | Post Doc | Biology. PhD | L'Institut du Cerveau et de  la Moelle Épinière, Paris | Brain Development Team- Hassan Lab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5750" y="4959097"/>
              <a:ext cx="1446276" cy="1446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838200" y="6054441"/>
            <a:ext cx="239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latin typeface="+mj-lt"/>
              </a:rPr>
              <a:t>tal.seidel@mail.huji.ac.il</a:t>
            </a:r>
          </a:p>
        </p:txBody>
      </p:sp>
    </p:spTree>
    <p:extLst>
      <p:ext uri="{BB962C8B-B14F-4D97-AF65-F5344CB8AC3E}">
        <p14:creationId xmlns:p14="http://schemas.microsoft.com/office/powerpoint/2010/main" val="8259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4E4B-A57E-6C45-97E4-B353F023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</a:t>
            </a:r>
            <a:r>
              <a:rPr lang="en-US" dirty="0" smtClean="0"/>
              <a:t>uses in </a:t>
            </a:r>
            <a:r>
              <a:rPr lang="en-US" dirty="0"/>
              <a:t>typical neuroscience datasets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4BE9C-4E4C-7347-AF47-D08A33EE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608"/>
            <a:ext cx="10802112" cy="5325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Sensor </a:t>
            </a:r>
            <a:r>
              <a:rPr lang="en-US" b="1" dirty="0"/>
              <a:t>clustering</a:t>
            </a:r>
          </a:p>
          <a:p>
            <a:pPr marL="0" lvl="0" indent="0">
              <a:buNone/>
            </a:pPr>
            <a:r>
              <a:rPr lang="en-US" i="1" dirty="0">
                <a:solidFill>
                  <a:prstClr val="black"/>
                </a:solidFill>
                <a:latin typeface="Calibri Light" panose="020F0302020204030204"/>
              </a:rPr>
              <a:t>Can we identify clusters of </a:t>
            </a:r>
            <a:r>
              <a:rPr lang="en-US" i="1" dirty="0" smtClean="0">
                <a:solidFill>
                  <a:prstClr val="black"/>
                </a:solidFill>
                <a:latin typeface="Calibri Light" panose="020F0302020204030204"/>
              </a:rPr>
              <a:t>sensors </a:t>
            </a:r>
            <a:r>
              <a:rPr lang="en-US" i="1" dirty="0">
                <a:solidFill>
                  <a:prstClr val="black"/>
                </a:solidFill>
                <a:latin typeface="Calibri Light" panose="020F0302020204030204"/>
              </a:rPr>
              <a:t>with similar temporal profile </a:t>
            </a:r>
            <a:r>
              <a:rPr lang="en-US" i="1" dirty="0" smtClean="0">
                <a:solidFill>
                  <a:prstClr val="black"/>
                </a:solidFill>
                <a:latin typeface="Calibri Light" panose="020F0302020204030204"/>
              </a:rPr>
              <a:t>across all </a:t>
            </a:r>
            <a:r>
              <a:rPr lang="en-US" i="1" dirty="0" err="1" smtClean="0">
                <a:solidFill>
                  <a:prstClr val="black"/>
                </a:solidFill>
                <a:latin typeface="Calibri Light" panose="020F0302020204030204"/>
              </a:rPr>
              <a:t>exp</a:t>
            </a:r>
            <a:r>
              <a:rPr lang="en-US" i="1" dirty="0" smtClean="0">
                <a:solidFill>
                  <a:prstClr val="black"/>
                </a:solidFill>
                <a:latin typeface="Calibri Light" panose="020F0302020204030204"/>
              </a:rPr>
              <a:t> conditions?</a:t>
            </a:r>
            <a:endParaRPr lang="en-US" i="1" dirty="0">
              <a:solidFill>
                <a:prstClr val="black"/>
              </a:solidFill>
              <a:latin typeface="Calibri Light" panose="020F0302020204030204"/>
            </a:endParaRPr>
          </a:p>
          <a:p>
            <a:r>
              <a:rPr lang="en-US" b="1" dirty="0" smtClean="0"/>
              <a:t>The observations</a:t>
            </a:r>
            <a:r>
              <a:rPr lang="en-US" dirty="0" smtClean="0"/>
              <a:t>: The </a:t>
            </a:r>
            <a:r>
              <a:rPr lang="en-US" dirty="0" smtClean="0"/>
              <a:t>sensors (</a:t>
            </a:r>
            <a:r>
              <a:rPr lang="en-US" dirty="0" err="1" smtClean="0"/>
              <a:t>e.g</a:t>
            </a:r>
            <a:r>
              <a:rPr lang="en-US" dirty="0" smtClean="0"/>
              <a:t>, M/EEG/iEEG sensors, brain regions, voxels etc..)</a:t>
            </a:r>
            <a:endParaRPr lang="en-US" dirty="0" smtClean="0"/>
          </a:p>
          <a:p>
            <a:r>
              <a:rPr lang="en-US" b="1" dirty="0" smtClean="0"/>
              <a:t>The features</a:t>
            </a:r>
            <a:r>
              <a:rPr lang="en-US" dirty="0" smtClean="0"/>
              <a:t>: Experimental conditions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528" y="3371932"/>
            <a:ext cx="3939457" cy="33893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19" y="4070751"/>
            <a:ext cx="3783878" cy="269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9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6140847" y="1317706"/>
            <a:ext cx="5614519" cy="4625894"/>
            <a:chOff x="4988691" y="3168985"/>
            <a:chExt cx="3486172" cy="2872316"/>
          </a:xfrm>
        </p:grpSpPr>
        <p:pic>
          <p:nvPicPr>
            <p:cNvPr id="5" name="Google Shape;107;p15">
              <a:extLst>
                <a:ext uri="{FF2B5EF4-FFF2-40B4-BE49-F238E27FC236}">
                  <a16:creationId xmlns:a16="http://schemas.microsoft.com/office/drawing/2014/main" id="{9E379FD6-468F-034A-99DB-C292FCD298A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 r="11731"/>
            <a:stretch/>
          </p:blipFill>
          <p:spPr>
            <a:xfrm>
              <a:off x="4988691" y="3168985"/>
              <a:ext cx="3158924" cy="2872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" name="Google Shape;116;p15">
              <a:extLst>
                <a:ext uri="{FF2B5EF4-FFF2-40B4-BE49-F238E27FC236}">
                  <a16:creationId xmlns:a16="http://schemas.microsoft.com/office/drawing/2014/main" id="{32C2C10F-D74F-734D-B5C3-F74064086C24}"/>
                </a:ext>
              </a:extLst>
            </p:cNvPr>
            <p:cNvGrpSpPr/>
            <p:nvPr/>
          </p:nvGrpSpPr>
          <p:grpSpPr>
            <a:xfrm>
              <a:off x="5037796" y="3738783"/>
              <a:ext cx="3437067" cy="2004441"/>
              <a:chOff x="6218622" y="2858401"/>
              <a:chExt cx="5122831" cy="2791741"/>
            </a:xfrm>
          </p:grpSpPr>
          <p:sp>
            <p:nvSpPr>
              <p:cNvPr id="7" name="Google Shape;117;p15">
                <a:extLst>
                  <a:ext uri="{FF2B5EF4-FFF2-40B4-BE49-F238E27FC236}">
                    <a16:creationId xmlns:a16="http://schemas.microsoft.com/office/drawing/2014/main" id="{1F24ED0F-8E8F-9344-A53C-5F84EF8FEF61}"/>
                  </a:ext>
                </a:extLst>
              </p:cNvPr>
              <p:cNvSpPr txBox="1"/>
              <p:nvPr/>
            </p:nvSpPr>
            <p:spPr>
              <a:xfrm rot="5400000">
                <a:off x="10426069" y="3812580"/>
                <a:ext cx="1198510" cy="6322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Time</a:t>
                </a:r>
                <a:endParaRPr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" name="Google Shape;118;p15">
                <a:extLst>
                  <a:ext uri="{FF2B5EF4-FFF2-40B4-BE49-F238E27FC236}">
                    <a16:creationId xmlns:a16="http://schemas.microsoft.com/office/drawing/2014/main" id="{E42C54D9-FE0C-E04E-A53C-7330C11E4010}"/>
                  </a:ext>
                </a:extLst>
              </p:cNvPr>
              <p:cNvCxnSpPr/>
              <p:nvPr/>
            </p:nvCxnSpPr>
            <p:spPr>
              <a:xfrm rot="5400000" flipV="1">
                <a:off x="9922335" y="3932560"/>
                <a:ext cx="214831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9" name="Google Shape;119;p15">
                <a:extLst>
                  <a:ext uri="{FF2B5EF4-FFF2-40B4-BE49-F238E27FC236}">
                    <a16:creationId xmlns:a16="http://schemas.microsoft.com/office/drawing/2014/main" id="{15DBF7A2-8CF8-7C43-8926-D046022E0482}"/>
                  </a:ext>
                </a:extLst>
              </p:cNvPr>
              <p:cNvSpPr txBox="1"/>
              <p:nvPr/>
            </p:nvSpPr>
            <p:spPr>
              <a:xfrm>
                <a:off x="9134004" y="5280811"/>
                <a:ext cx="304893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X</a:t>
                </a:r>
                <a:endParaRPr sz="180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20;p15">
                <a:extLst>
                  <a:ext uri="{FF2B5EF4-FFF2-40B4-BE49-F238E27FC236}">
                    <a16:creationId xmlns:a16="http://schemas.microsoft.com/office/drawing/2014/main" id="{3A09405C-F2C2-F841-816A-25D81F554BA6}"/>
                  </a:ext>
                </a:extLst>
              </p:cNvPr>
              <p:cNvSpPr txBox="1"/>
              <p:nvPr/>
            </p:nvSpPr>
            <p:spPr>
              <a:xfrm>
                <a:off x="7033270" y="5096144"/>
                <a:ext cx="304893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Y</a:t>
                </a:r>
                <a:endParaRPr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21;p15">
                <a:extLst>
                  <a:ext uri="{FF2B5EF4-FFF2-40B4-BE49-F238E27FC236}">
                    <a16:creationId xmlns:a16="http://schemas.microsoft.com/office/drawing/2014/main" id="{53E8D8CD-0083-4D40-82CC-102C7F7640B0}"/>
                  </a:ext>
                </a:extLst>
              </p:cNvPr>
              <p:cNvSpPr txBox="1"/>
              <p:nvPr/>
            </p:nvSpPr>
            <p:spPr>
              <a:xfrm>
                <a:off x="6218622" y="3679596"/>
                <a:ext cx="292069" cy="36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Z</a:t>
                </a:r>
                <a:endParaRPr sz="180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B44E4B-A57E-6C45-97E4-B353F023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uses </a:t>
            </a:r>
            <a:r>
              <a:rPr lang="en-US" dirty="0" smtClean="0"/>
              <a:t>in </a:t>
            </a:r>
            <a:r>
              <a:rPr lang="en-US" dirty="0"/>
              <a:t>typical neuroscience datasets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4BE9C-4E4C-7347-AF47-D08A33EE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44312" cy="466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2. </a:t>
            </a:r>
            <a:r>
              <a:rPr lang="en-US" b="1" dirty="0"/>
              <a:t>Trials clustering</a:t>
            </a:r>
          </a:p>
          <a:p>
            <a:pPr marL="0" lvl="0" indent="0">
              <a:buNone/>
            </a:pPr>
            <a:r>
              <a:rPr lang="en-US" i="1" dirty="0">
                <a:solidFill>
                  <a:prstClr val="black"/>
                </a:solidFill>
                <a:latin typeface="Calibri Light" panose="020F0302020204030204"/>
              </a:rPr>
              <a:t>Can we identify clusters of trials with similar temporal profile (consciously perceived VS non perceived</a:t>
            </a:r>
            <a:r>
              <a:rPr lang="en-US" i="1" dirty="0" smtClean="0">
                <a:solidFill>
                  <a:prstClr val="black"/>
                </a:solidFill>
                <a:latin typeface="Calibri Light" panose="020F0302020204030204"/>
              </a:rPr>
              <a:t>)?</a:t>
            </a:r>
          </a:p>
          <a:p>
            <a:pPr marL="0" lvl="0" indent="0">
              <a:buNone/>
            </a:pPr>
            <a:endParaRPr lang="en-US" i="1" dirty="0">
              <a:solidFill>
                <a:prstClr val="black"/>
              </a:solidFill>
              <a:latin typeface="Calibri Light" panose="020F0302020204030204"/>
            </a:endParaRPr>
          </a:p>
          <a:p>
            <a:r>
              <a:rPr lang="en-US" b="1" dirty="0" smtClean="0"/>
              <a:t>The observations</a:t>
            </a:r>
            <a:r>
              <a:rPr lang="en-US" dirty="0" smtClean="0"/>
              <a:t>: </a:t>
            </a:r>
            <a:r>
              <a:rPr lang="en-US" dirty="0" smtClean="0"/>
              <a:t>The trials</a:t>
            </a:r>
          </a:p>
          <a:p>
            <a:r>
              <a:rPr lang="en-US" b="1" dirty="0" smtClean="0"/>
              <a:t>The features</a:t>
            </a:r>
            <a:r>
              <a:rPr lang="en-US" dirty="0" smtClean="0"/>
              <a:t>: The sensors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630811" y="2606569"/>
            <a:ext cx="157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FF"/>
                </a:solidFill>
                <a:latin typeface="+mj-lt"/>
              </a:rPr>
              <a:t>trial </a:t>
            </a:r>
            <a:r>
              <a:rPr lang="en-US" sz="2800" b="1" dirty="0">
                <a:solidFill>
                  <a:srgbClr val="FF00FF"/>
                </a:solidFill>
                <a:latin typeface="+mj-lt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01981" y="1945331"/>
            <a:ext cx="157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E3DE"/>
                </a:solidFill>
                <a:latin typeface="+mj-lt"/>
              </a:rPr>
              <a:t>trial </a:t>
            </a:r>
            <a:r>
              <a:rPr lang="en-US" sz="2800" b="1" dirty="0">
                <a:solidFill>
                  <a:srgbClr val="00E3DE"/>
                </a:solidFill>
                <a:latin typeface="+mj-lt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 rot="20555151">
            <a:off x="8883098" y="5110018"/>
            <a:ext cx="13035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Contact </a:t>
            </a:r>
            <a:r>
              <a:rPr lang="en-US" sz="1600" b="1" dirty="0">
                <a:latin typeface="+mj-lt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 rot="1885215">
            <a:off x="6605800" y="4867197"/>
            <a:ext cx="13035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Contact </a:t>
            </a:r>
            <a:r>
              <a:rPr lang="en-US" sz="1600" b="1" dirty="0">
                <a:latin typeface="+mj-lt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763534" y="3339974"/>
            <a:ext cx="13035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j-lt"/>
              </a:rPr>
              <a:t>Contact </a:t>
            </a:r>
            <a:r>
              <a:rPr lang="en-US" sz="1600" b="1" dirty="0" smtClean="0">
                <a:latin typeface="+mj-lt"/>
              </a:rPr>
              <a:t>3</a:t>
            </a:r>
            <a:endParaRPr lang="en-US" sz="1600" b="1" dirty="0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82706" y="5884997"/>
            <a:ext cx="1097266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600" dirty="0">
                <a:solidFill>
                  <a:prstClr val="black"/>
                </a:solidFill>
              </a:rPr>
              <a:t>Note: Frequently the numbers of dimensions (sensors) must be reduced, typically using PCA or other whitening mechanisms. </a:t>
            </a:r>
            <a:endParaRPr lang="en-US" sz="2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5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B431-B0B9-AB40-B7D6-53B87372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50B99-D99A-2C42-A08C-673F5E26A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202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Based on k-means clustering </a:t>
            </a:r>
            <a:endParaRPr lang="en-US" dirty="0"/>
          </a:p>
          <a:p>
            <a:r>
              <a:rPr lang="en-US" dirty="0" smtClean="0"/>
              <a:t>The number </a:t>
            </a:r>
            <a:r>
              <a:rPr lang="en-US" dirty="0"/>
              <a:t>of </a:t>
            </a:r>
            <a:r>
              <a:rPr lang="en-US" dirty="0" smtClean="0"/>
              <a:t>output </a:t>
            </a:r>
            <a:r>
              <a:rPr lang="en-US" dirty="0"/>
              <a:t>clusters </a:t>
            </a:r>
            <a:r>
              <a:rPr lang="en-US" dirty="0" smtClean="0"/>
              <a:t>(k) is </a:t>
            </a:r>
            <a:r>
              <a:rPr lang="en-US" dirty="0"/>
              <a:t>a given </a:t>
            </a:r>
            <a:r>
              <a:rPr lang="en-US" dirty="0" smtClean="0"/>
              <a:t>parameter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main adaptation </a:t>
            </a:r>
            <a:r>
              <a:rPr lang="en-US" dirty="0" smtClean="0"/>
              <a:t>is </a:t>
            </a:r>
            <a:r>
              <a:rPr lang="en-US" dirty="0"/>
              <a:t>the way we measure </a:t>
            </a:r>
            <a:r>
              <a:rPr lang="en-US" dirty="0" smtClean="0"/>
              <a:t>distance: </a:t>
            </a:r>
            <a:endParaRPr lang="en-US" dirty="0"/>
          </a:p>
          <a:p>
            <a:r>
              <a:rPr lang="en-US" dirty="0" smtClean="0"/>
              <a:t>To quantify </a:t>
            </a:r>
            <a:r>
              <a:rPr lang="en-US" dirty="0"/>
              <a:t>how similar the trajectories are (while preserving time</a:t>
            </a:r>
            <a:r>
              <a:rPr lang="en-US" dirty="0" smtClean="0"/>
              <a:t>) distance </a:t>
            </a:r>
            <a:r>
              <a:rPr lang="en-US" dirty="0"/>
              <a:t>is measured as the sum of the L1 </a:t>
            </a:r>
            <a:r>
              <a:rPr lang="en-US" dirty="0" smtClean="0"/>
              <a:t>distance, </a:t>
            </a:r>
            <a:r>
              <a:rPr lang="en-US" dirty="0"/>
              <a:t>time point by time point.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Example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en-US" dirty="0"/>
              <a:t>trajectories in </a:t>
            </a:r>
            <a:r>
              <a:rPr lang="en-US" dirty="0" smtClean="0"/>
              <a:t>2 </a:t>
            </a:r>
            <a:r>
              <a:rPr lang="en-US" dirty="0"/>
              <a:t>dimensions, 5 time points)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Trajectory 1:  ([0,0], [1,0], [2,0], [2,-1],[1,-2])</a:t>
            </a:r>
          </a:p>
          <a:p>
            <a:pPr marL="0" indent="0">
              <a:buNone/>
            </a:pPr>
            <a:r>
              <a:rPr lang="en-US" dirty="0"/>
              <a:t>Trajectory 2:  ([0,0], [0,1], [1,1], [2,1], [2,2])</a:t>
            </a:r>
          </a:p>
          <a:p>
            <a:pPr marL="0" indent="0">
              <a:buNone/>
            </a:pPr>
            <a:r>
              <a:rPr lang="en-US" dirty="0"/>
              <a:t>Distance = 0 + 2 + 2 + 2 + 5 = 11</a:t>
            </a:r>
          </a:p>
        </p:txBody>
      </p:sp>
    </p:spTree>
    <p:extLst>
      <p:ext uri="{BB962C8B-B14F-4D97-AF65-F5344CB8AC3E}">
        <p14:creationId xmlns:p14="http://schemas.microsoft.com/office/powerpoint/2010/main" val="172677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246B-692F-0040-B27A-4CAD4F1B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3" y="23082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Toy examples (in two dimensions) </a:t>
            </a:r>
          </a:p>
        </p:txBody>
      </p:sp>
    </p:spTree>
    <p:extLst>
      <p:ext uri="{BB962C8B-B14F-4D97-AF65-F5344CB8AC3E}">
        <p14:creationId xmlns:p14="http://schemas.microsoft.com/office/powerpoint/2010/main" val="26549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B0FA-9F59-A047-B792-2A47048B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Example 1: Two clusters with different starting and ending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D436C-1AD1-AE4F-BE5E-D35328F33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0" t="27028" r="8125" b="29276"/>
          <a:stretch/>
        </p:blipFill>
        <p:spPr>
          <a:xfrm>
            <a:off x="0" y="1843082"/>
            <a:ext cx="12212620" cy="3057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B9B99B-D3F3-D542-930F-258450341B9D}"/>
              </a:ext>
            </a:extLst>
          </p:cNvPr>
          <p:cNvSpPr txBox="1"/>
          <p:nvPr/>
        </p:nvSpPr>
        <p:spPr>
          <a:xfrm>
            <a:off x="711994" y="5343525"/>
            <a:ext cx="10768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(A) All the trajectories in the phase space (black, group 1; red, group 2), each axis corresponds to one dimension. (B) Average of all group 1 and 2 observations. (C) Centers of the unsupervised obtained clusters (solid line cluster center, dashed ground truth with known labels). (D) Confusion matrix, in this case the algorithm correctly identifies all observations.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35168" y="1712668"/>
            <a:ext cx="10139047" cy="369332"/>
            <a:chOff x="-35168" y="1695084"/>
            <a:chExt cx="10139047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-35168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(A)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53861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8033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347740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1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B0FA-9F59-A047-B792-2A47048B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097" y="365125"/>
            <a:ext cx="10641806" cy="1325563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/>
              <a:t>Example 2: Two clusters with identical starting points, share half of the trajectory but then diverge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9B99B-D3F3-D542-930F-258450341B9D}"/>
              </a:ext>
            </a:extLst>
          </p:cNvPr>
          <p:cNvSpPr txBox="1"/>
          <p:nvPr/>
        </p:nvSpPr>
        <p:spPr>
          <a:xfrm>
            <a:off x="711994" y="5343525"/>
            <a:ext cx="10768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(A) All the trajectories in the phase space (black, group 1; red, group 2), each axis corresponds to one dimension. (B) Average of all group 1 and 2 observations. (C) Centers of the unsupervised obtained clusters (solid line cluster center, dashed ground truth with known labels). (D) Confusion matrix, in this case the algorithm correctly identifies ~75% of observations.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3007F-93A1-6D46-B7B5-62C5B0472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20623" r="8359" b="23071"/>
          <a:stretch/>
        </p:blipFill>
        <p:spPr>
          <a:xfrm>
            <a:off x="160476" y="1901521"/>
            <a:ext cx="12015432" cy="28199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-35168" y="1690688"/>
            <a:ext cx="10139047" cy="369332"/>
            <a:chOff x="-35168" y="1695084"/>
            <a:chExt cx="10139047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35168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(A)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53861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18033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(C)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47740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8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B0FA-9F59-A047-B792-2A47048B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dirty="0"/>
              <a:t>Example 2: Two clusters with identical starting and ending points, but in one group speed is double in the first half of the trajectory and vice-versa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9B99B-D3F3-D542-930F-258450341B9D}"/>
              </a:ext>
            </a:extLst>
          </p:cNvPr>
          <p:cNvSpPr txBox="1"/>
          <p:nvPr/>
        </p:nvSpPr>
        <p:spPr>
          <a:xfrm>
            <a:off x="711994" y="5343525"/>
            <a:ext cx="10768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(A) All the trajectories in the phase space (black, group 1; red, group 2), each axis corresponds to one dimension. (B) Average of all group 1 and 2 observations. (C) Centers of the unsupervised obtained clusters (solid line cluster center, dashed ground truth with known labels). (D) Confusion matrix, in this case the algorithm correctly identifies ~75% of observations.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DBD0E-BDA5-2945-8305-2001355B1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8" t="17825" r="7890" b="18564"/>
          <a:stretch/>
        </p:blipFill>
        <p:spPr>
          <a:xfrm>
            <a:off x="-1" y="2112354"/>
            <a:ext cx="12201008" cy="299796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35168" y="1945662"/>
            <a:ext cx="10139047" cy="369332"/>
            <a:chOff x="-35168" y="1695084"/>
            <a:chExt cx="1013904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-35168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(A)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53861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033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(C)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47740" y="1695084"/>
              <a:ext cx="756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2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1259</Words>
  <Application>Microsoft Office PowerPoint</Application>
  <PresentationFormat>Widescreen</PresentationFormat>
  <Paragraphs>274</Paragraphs>
  <Slides>27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Book Antiqua</vt:lpstr>
      <vt:lpstr>Bradley Hand ITC</vt:lpstr>
      <vt:lpstr>Calibri</vt:lpstr>
      <vt:lpstr>Calibri Light</vt:lpstr>
      <vt:lpstr>Narkisim</vt:lpstr>
      <vt:lpstr>Wingdings</vt:lpstr>
      <vt:lpstr>Office Theme</vt:lpstr>
      <vt:lpstr>1_Office Theme</vt:lpstr>
      <vt:lpstr>Trajectory K means:  Finding similar temporal patterns  of sEEG activity  simultaneously across dimensions </vt:lpstr>
      <vt:lpstr>Objective</vt:lpstr>
      <vt:lpstr>Two uses in typical neuroscience datasets</vt:lpstr>
      <vt:lpstr>Two uses in typical neuroscience datasets</vt:lpstr>
      <vt:lpstr>The algorithm</vt:lpstr>
      <vt:lpstr>Toy examples (in two dimensions) </vt:lpstr>
      <vt:lpstr>Example 1: Two clusters with different starting and ending points</vt:lpstr>
      <vt:lpstr>Example 2: Two clusters with identical starting points, share half of the trajectory but then diverge</vt:lpstr>
      <vt:lpstr>Example 2: Two clusters with identical starting and ending points, but in one group speed is double in the first half of the trajectory and vice-versa</vt:lpstr>
      <vt:lpstr>Experimental example 1  Clustering intracranial electrodes using their trajectory in 8 exp conditions space   </vt:lpstr>
      <vt:lpstr>PowerPoint Presentation</vt:lpstr>
      <vt:lpstr>PowerPoint Presentation</vt:lpstr>
      <vt:lpstr>PowerPoint Presentation</vt:lpstr>
      <vt:lpstr>Experimental example 2</vt:lpstr>
      <vt:lpstr>Clustering intracranial electrodes according to the activity across different noise levels</vt:lpstr>
      <vt:lpstr>Clustering intracranial electrodes according to the activity across different noise levels</vt:lpstr>
      <vt:lpstr>Clustering intracranial electrodes according to the activity across different noise levels</vt:lpstr>
      <vt:lpstr>Clustering intracranial electrodes according to the activity across different noise levels</vt:lpstr>
      <vt:lpstr>Clustering intracranial electrodes according to the activity across different noise levels</vt:lpstr>
      <vt:lpstr>Clustering intracranial electrodes according to the activity across different noise levels</vt:lpstr>
      <vt:lpstr>Clustering trials across intracerebral electrodes</vt:lpstr>
      <vt:lpstr>Experimental example 3</vt:lpstr>
      <vt:lpstr>Clustering consciously perceived &amp; non-perceived EEG trials across sensors, pooled participants’ single-trials</vt:lpstr>
      <vt:lpstr>Experimental example 4  Clustering flies according to their walking path</vt:lpstr>
      <vt:lpstr>PowerPoint Presentation</vt:lpstr>
      <vt:lpstr>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 of neuronal trajetories</dc:title>
  <dc:creator>Jacobo SITT</dc:creator>
  <cp:lastModifiedBy>SEIDEL MALKINSON Tal</cp:lastModifiedBy>
  <cp:revision>93</cp:revision>
  <dcterms:created xsi:type="dcterms:W3CDTF">2019-12-27T11:59:34Z</dcterms:created>
  <dcterms:modified xsi:type="dcterms:W3CDTF">2022-06-18T21:39:24Z</dcterms:modified>
</cp:coreProperties>
</file>